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78" r:id="rId3"/>
  </p:sldMasterIdLst>
  <p:notesMasterIdLst>
    <p:notesMasterId r:id="rId38"/>
  </p:notesMasterIdLst>
  <p:handoutMasterIdLst>
    <p:handoutMasterId r:id="rId39"/>
  </p:handoutMasterIdLst>
  <p:sldIdLst>
    <p:sldId id="256" r:id="rId4"/>
    <p:sldId id="278" r:id="rId5"/>
    <p:sldId id="277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89" r:id="rId18"/>
    <p:sldId id="293" r:id="rId19"/>
    <p:sldId id="291" r:id="rId20"/>
    <p:sldId id="294" r:id="rId21"/>
    <p:sldId id="295" r:id="rId22"/>
    <p:sldId id="298" r:id="rId23"/>
    <p:sldId id="299" r:id="rId24"/>
    <p:sldId id="292" r:id="rId25"/>
    <p:sldId id="296" r:id="rId26"/>
    <p:sldId id="297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66" r:id="rId36"/>
    <p:sldId id="276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" id="{75140EBA-6C9C-7345-BDE9-6FA6B1AC8C2B}">
          <p14:sldIdLst>
            <p14:sldId id="256"/>
            <p14:sldId id="27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89"/>
            <p14:sldId id="293"/>
            <p14:sldId id="291"/>
            <p14:sldId id="294"/>
            <p14:sldId id="295"/>
            <p14:sldId id="298"/>
            <p14:sldId id="299"/>
            <p14:sldId id="292"/>
            <p14:sldId id="296"/>
            <p14:sldId id="297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66"/>
            <p14:sldId id="276"/>
          </p14:sldIdLst>
        </p14:section>
        <p14:section name="Template" id="{0BB9E245-6B77-724F-9E00-F50409B8D62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151"/>
    <a:srgbClr val="0F1C27"/>
    <a:srgbClr val="F65287"/>
    <a:srgbClr val="48F5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02" autoAdjust="0"/>
    <p:restoredTop sz="96327"/>
  </p:normalViewPr>
  <p:slideViewPr>
    <p:cSldViewPr snapToGrid="0">
      <p:cViewPr varScale="1">
        <p:scale>
          <a:sx n="127" d="100"/>
          <a:sy n="127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41FAD00-51BB-6CCD-0BB0-131646B5EE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1C13354-F499-834B-A52D-524CE8CE27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AAFF0-8F46-A543-8A80-7B4C7348183F}" type="datetimeFigureOut">
              <a:rPr lang="de-CH" smtClean="0"/>
              <a:t>26.03.25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B85D35-0119-FFE0-5323-D82C066F7F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3D379A-705C-72EA-349E-69681DF53A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D9CD9-F627-D04C-848B-17A6C166C9D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7900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9097-F1B0-AE4F-BF08-3344AB2EF0E4}" type="datetimeFigureOut">
              <a:rPr lang="de-CH" smtClean="0"/>
              <a:t>26.03.25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D0D3F-D446-404D-9F38-A0AAF1BEFE9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65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2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solidFill>
              <a:schemeClr val="accent2"/>
            </a:solidFill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solidFill>
              <a:schemeClr val="accent2"/>
            </a:solidFill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de-CH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7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/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EF5E03F-4D37-3DDC-B6AD-132226B53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000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38B18C1-7712-03CF-53AC-088C346A0DBF}"/>
              </a:ext>
            </a:extLst>
          </p:cNvPr>
          <p:cNvCxnSpPr>
            <a:cxnSpLocks/>
          </p:cNvCxnSpPr>
          <p:nvPr userDrawn="1"/>
        </p:nvCxnSpPr>
        <p:spPr>
          <a:xfrm>
            <a:off x="147960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55FDAC9A-92CF-D44B-58B8-B5C7E2DA21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5886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0551C0CB-5231-FDE7-6D25-88DCF1EF4F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7177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2F54CE4-A696-FC3B-39F7-99A6BCCB57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27658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57BAF193-BD3D-CA35-BF7E-76FA19CB2F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83544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10BEF402-A6B3-404B-E9CC-5BD51785ACC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9430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B2340C88-A069-29AD-5316-9B9FCBE84D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95316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3F9A1770-E837-6951-0640-DCC9FED93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45120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A4DACAE9-FDE2-9C8A-DBF7-B8B25B7DB5B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07088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0ABFCBC7-401F-224E-A0C0-F2889B8D1D7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762972" y="1808163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0936384F-9A53-8CE2-F044-26A91A3EDD67}"/>
              </a:ext>
            </a:extLst>
          </p:cNvPr>
          <p:cNvCxnSpPr>
            <a:cxnSpLocks/>
          </p:cNvCxnSpPr>
          <p:nvPr userDrawn="1"/>
        </p:nvCxnSpPr>
        <p:spPr>
          <a:xfrm>
            <a:off x="263300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37DE26DC-D493-47E1-ED0C-82958353BCE6}"/>
              </a:ext>
            </a:extLst>
          </p:cNvPr>
          <p:cNvCxnSpPr>
            <a:cxnSpLocks/>
          </p:cNvCxnSpPr>
          <p:nvPr userDrawn="1"/>
        </p:nvCxnSpPr>
        <p:spPr>
          <a:xfrm>
            <a:off x="3772711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2CF370E1-DD6F-32B8-B8BA-E77E33905560}"/>
              </a:ext>
            </a:extLst>
          </p:cNvPr>
          <p:cNvCxnSpPr>
            <a:cxnSpLocks/>
          </p:cNvCxnSpPr>
          <p:nvPr userDrawn="1"/>
        </p:nvCxnSpPr>
        <p:spPr>
          <a:xfrm>
            <a:off x="494125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56AB0952-773F-D07D-8524-827BF3DEEF26}"/>
              </a:ext>
            </a:extLst>
          </p:cNvPr>
          <p:cNvCxnSpPr>
            <a:cxnSpLocks/>
          </p:cNvCxnSpPr>
          <p:nvPr userDrawn="1"/>
        </p:nvCxnSpPr>
        <p:spPr>
          <a:xfrm>
            <a:off x="610819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F27FF2DF-5BF8-6898-6D91-E5B97034C032}"/>
              </a:ext>
            </a:extLst>
          </p:cNvPr>
          <p:cNvCxnSpPr>
            <a:cxnSpLocks/>
          </p:cNvCxnSpPr>
          <p:nvPr userDrawn="1"/>
        </p:nvCxnSpPr>
        <p:spPr>
          <a:xfrm>
            <a:off x="7263417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8944440B-0912-4BEA-967A-AEEEA5D5FF9B}"/>
              </a:ext>
            </a:extLst>
          </p:cNvPr>
          <p:cNvCxnSpPr>
            <a:cxnSpLocks/>
          </p:cNvCxnSpPr>
          <p:nvPr userDrawn="1"/>
        </p:nvCxnSpPr>
        <p:spPr>
          <a:xfrm>
            <a:off x="8407215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F93FF313-38D8-FF3B-E65E-AD0BE75F9F86}"/>
              </a:ext>
            </a:extLst>
          </p:cNvPr>
          <p:cNvCxnSpPr>
            <a:cxnSpLocks/>
          </p:cNvCxnSpPr>
          <p:nvPr userDrawn="1"/>
        </p:nvCxnSpPr>
        <p:spPr>
          <a:xfrm>
            <a:off x="9573734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729A5497-2866-B9E1-CB73-FEA0E9F23437}"/>
              </a:ext>
            </a:extLst>
          </p:cNvPr>
          <p:cNvCxnSpPr>
            <a:cxnSpLocks/>
          </p:cNvCxnSpPr>
          <p:nvPr userDrawn="1"/>
        </p:nvCxnSpPr>
        <p:spPr>
          <a:xfrm>
            <a:off x="10729620" y="18081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ildplatzhalter 3">
            <a:extLst>
              <a:ext uri="{FF2B5EF4-FFF2-40B4-BE49-F238E27FC236}">
                <a16:creationId xmlns:a16="http://schemas.microsoft.com/office/drawing/2014/main" id="{6EF3FFCB-F48A-3D0A-B66A-CEE7BE5C264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228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877CAA8-E7B2-9E21-2632-F2891011278F}"/>
              </a:ext>
            </a:extLst>
          </p:cNvPr>
          <p:cNvCxnSpPr>
            <a:cxnSpLocks/>
          </p:cNvCxnSpPr>
          <p:nvPr userDrawn="1"/>
        </p:nvCxnSpPr>
        <p:spPr>
          <a:xfrm>
            <a:off x="146982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Bildplatzhalter 3">
            <a:extLst>
              <a:ext uri="{FF2B5EF4-FFF2-40B4-BE49-F238E27FC236}">
                <a16:creationId xmlns:a16="http://schemas.microsoft.com/office/drawing/2014/main" id="{B8B0DB2A-AE46-E096-F405-9A66DF72422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06114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3" name="Bildplatzhalter 3">
            <a:extLst>
              <a:ext uri="{FF2B5EF4-FFF2-40B4-BE49-F238E27FC236}">
                <a16:creationId xmlns:a16="http://schemas.microsoft.com/office/drawing/2014/main" id="{B1E9789D-DDA3-053F-F0CA-84196676590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200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4" name="Bildplatzhalter 3">
            <a:extLst>
              <a:ext uri="{FF2B5EF4-FFF2-40B4-BE49-F238E27FC236}">
                <a16:creationId xmlns:a16="http://schemas.microsoft.com/office/drawing/2014/main" id="{387E3A6F-79B9-068D-B2A5-B563E969C8D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17886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5" name="Bildplatzhalter 3">
            <a:extLst>
              <a:ext uri="{FF2B5EF4-FFF2-40B4-BE49-F238E27FC236}">
                <a16:creationId xmlns:a16="http://schemas.microsoft.com/office/drawing/2014/main" id="{1D1B95A2-1710-8AFD-B37B-F711A0759FC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973772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6" name="Bildplatzhalter 3">
            <a:extLst>
              <a:ext uri="{FF2B5EF4-FFF2-40B4-BE49-F238E27FC236}">
                <a16:creationId xmlns:a16="http://schemas.microsoft.com/office/drawing/2014/main" id="{972947C4-28BF-E872-8687-5E1E48C1A5B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29658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7" name="Bildplatzhalter 3">
            <a:extLst>
              <a:ext uri="{FF2B5EF4-FFF2-40B4-BE49-F238E27FC236}">
                <a16:creationId xmlns:a16="http://schemas.microsoft.com/office/drawing/2014/main" id="{522017B4-C068-BEF7-E446-95AB0303475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85544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8" name="Bildplatzhalter 3">
            <a:extLst>
              <a:ext uri="{FF2B5EF4-FFF2-40B4-BE49-F238E27FC236}">
                <a16:creationId xmlns:a16="http://schemas.microsoft.com/office/drawing/2014/main" id="{2D0B4B80-FCE7-5DDE-D053-154C5EBD3A9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44143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39" name="Bildplatzhalter 3">
            <a:extLst>
              <a:ext uri="{FF2B5EF4-FFF2-40B4-BE49-F238E27FC236}">
                <a16:creationId xmlns:a16="http://schemas.microsoft.com/office/drawing/2014/main" id="{B5E53904-712D-EC74-6D17-BADD89AB421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597316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40" name="Bildplatzhalter 3">
            <a:extLst>
              <a:ext uri="{FF2B5EF4-FFF2-40B4-BE49-F238E27FC236}">
                <a16:creationId xmlns:a16="http://schemas.microsoft.com/office/drawing/2014/main" id="{C9CA77EF-96A5-C6BD-7AF0-275B87F9C99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753200" y="3140777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DE0A45A5-4A1C-DECB-C3FA-183E423AB67F}"/>
              </a:ext>
            </a:extLst>
          </p:cNvPr>
          <p:cNvCxnSpPr>
            <a:cxnSpLocks/>
          </p:cNvCxnSpPr>
          <p:nvPr userDrawn="1"/>
        </p:nvCxnSpPr>
        <p:spPr>
          <a:xfrm>
            <a:off x="262323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D1DE0619-3E2A-C8B2-BF73-20EE3033C4DE}"/>
              </a:ext>
            </a:extLst>
          </p:cNvPr>
          <p:cNvCxnSpPr>
            <a:cxnSpLocks/>
          </p:cNvCxnSpPr>
          <p:nvPr userDrawn="1"/>
        </p:nvCxnSpPr>
        <p:spPr>
          <a:xfrm>
            <a:off x="3762939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7AA23C73-D24C-97C7-D708-B0AC09AC0B53}"/>
              </a:ext>
            </a:extLst>
          </p:cNvPr>
          <p:cNvCxnSpPr>
            <a:cxnSpLocks/>
          </p:cNvCxnSpPr>
          <p:nvPr userDrawn="1"/>
        </p:nvCxnSpPr>
        <p:spPr>
          <a:xfrm>
            <a:off x="493148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0EB3FD5D-C29B-8B5C-A242-6E3BA1FF623A}"/>
              </a:ext>
            </a:extLst>
          </p:cNvPr>
          <p:cNvCxnSpPr>
            <a:cxnSpLocks/>
          </p:cNvCxnSpPr>
          <p:nvPr userDrawn="1"/>
        </p:nvCxnSpPr>
        <p:spPr>
          <a:xfrm>
            <a:off x="609841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2E5794CA-F352-6CF3-C53A-3E1CBAC414AE}"/>
              </a:ext>
            </a:extLst>
          </p:cNvPr>
          <p:cNvCxnSpPr>
            <a:cxnSpLocks/>
          </p:cNvCxnSpPr>
          <p:nvPr userDrawn="1"/>
        </p:nvCxnSpPr>
        <p:spPr>
          <a:xfrm>
            <a:off x="7253645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2F27D86B-3147-2DA8-4B1B-29821A15CEAE}"/>
              </a:ext>
            </a:extLst>
          </p:cNvPr>
          <p:cNvCxnSpPr>
            <a:cxnSpLocks/>
          </p:cNvCxnSpPr>
          <p:nvPr userDrawn="1"/>
        </p:nvCxnSpPr>
        <p:spPr>
          <a:xfrm>
            <a:off x="8397443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94850418-434A-5498-F1C8-BA8607E17372}"/>
              </a:ext>
            </a:extLst>
          </p:cNvPr>
          <p:cNvCxnSpPr>
            <a:cxnSpLocks/>
          </p:cNvCxnSpPr>
          <p:nvPr userDrawn="1"/>
        </p:nvCxnSpPr>
        <p:spPr>
          <a:xfrm>
            <a:off x="9563962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C99C9CC0-C101-2590-950F-92CEAE5759D0}"/>
              </a:ext>
            </a:extLst>
          </p:cNvPr>
          <p:cNvCxnSpPr>
            <a:cxnSpLocks/>
          </p:cNvCxnSpPr>
          <p:nvPr userDrawn="1"/>
        </p:nvCxnSpPr>
        <p:spPr>
          <a:xfrm>
            <a:off x="10719848" y="31407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Bildplatzhalter 3">
            <a:extLst>
              <a:ext uri="{FF2B5EF4-FFF2-40B4-BE49-F238E27FC236}">
                <a16:creationId xmlns:a16="http://schemas.microsoft.com/office/drawing/2014/main" id="{712C6049-FD69-63B1-2991-40CBA3F17F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0228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09A251D8-5C91-380B-9B9B-CF56A248EE4E}"/>
              </a:ext>
            </a:extLst>
          </p:cNvPr>
          <p:cNvCxnSpPr>
            <a:cxnSpLocks/>
          </p:cNvCxnSpPr>
          <p:nvPr userDrawn="1"/>
        </p:nvCxnSpPr>
        <p:spPr>
          <a:xfrm>
            <a:off x="146982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Bildplatzhalter 3">
            <a:extLst>
              <a:ext uri="{FF2B5EF4-FFF2-40B4-BE49-F238E27FC236}">
                <a16:creationId xmlns:a16="http://schemas.microsoft.com/office/drawing/2014/main" id="{66B6A7E9-ABCD-1AC9-C13E-DDC4D4AB2D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06114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2" name="Bildplatzhalter 3">
            <a:extLst>
              <a:ext uri="{FF2B5EF4-FFF2-40B4-BE49-F238E27FC236}">
                <a16:creationId xmlns:a16="http://schemas.microsoft.com/office/drawing/2014/main" id="{F32661AC-D66C-ED31-F02A-2211B1BDF79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66200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3" name="Bildplatzhalter 3">
            <a:extLst>
              <a:ext uri="{FF2B5EF4-FFF2-40B4-BE49-F238E27FC236}">
                <a16:creationId xmlns:a16="http://schemas.microsoft.com/office/drawing/2014/main" id="{5794256D-3E3C-5929-9AE4-449756AB690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817886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4" name="Bildplatzhalter 3">
            <a:extLst>
              <a:ext uri="{FF2B5EF4-FFF2-40B4-BE49-F238E27FC236}">
                <a16:creationId xmlns:a16="http://schemas.microsoft.com/office/drawing/2014/main" id="{7EDDBDBB-DFF0-A18C-8590-78BD1087680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973772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5" name="Bildplatzhalter 3">
            <a:extLst>
              <a:ext uri="{FF2B5EF4-FFF2-40B4-BE49-F238E27FC236}">
                <a16:creationId xmlns:a16="http://schemas.microsoft.com/office/drawing/2014/main" id="{DC3FA89B-FDAA-92ED-A0E5-B1BE6DD6BD0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129658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6" name="Bildplatzhalter 3">
            <a:extLst>
              <a:ext uri="{FF2B5EF4-FFF2-40B4-BE49-F238E27FC236}">
                <a16:creationId xmlns:a16="http://schemas.microsoft.com/office/drawing/2014/main" id="{DDFE991A-62A8-49E5-2E97-E4777421C59D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285544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7" name="Bildplatzhalter 3">
            <a:extLst>
              <a:ext uri="{FF2B5EF4-FFF2-40B4-BE49-F238E27FC236}">
                <a16:creationId xmlns:a16="http://schemas.microsoft.com/office/drawing/2014/main" id="{F4CD734D-78A3-BEB2-61DC-425EC22820F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4143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8" name="Bildplatzhalter 3">
            <a:extLst>
              <a:ext uri="{FF2B5EF4-FFF2-40B4-BE49-F238E27FC236}">
                <a16:creationId xmlns:a16="http://schemas.microsoft.com/office/drawing/2014/main" id="{47784D68-268C-F61C-1BAF-66766ECC1AB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597316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59" name="Bildplatzhalter 3">
            <a:extLst>
              <a:ext uri="{FF2B5EF4-FFF2-40B4-BE49-F238E27FC236}">
                <a16:creationId xmlns:a16="http://schemas.microsoft.com/office/drawing/2014/main" id="{22F6941E-06BD-A4CB-3024-58CE1D06426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53200" y="4499954"/>
            <a:ext cx="1080000" cy="108000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51E80A15-5DFC-5E06-EF36-C6FBA826C6BD}"/>
              </a:ext>
            </a:extLst>
          </p:cNvPr>
          <p:cNvCxnSpPr>
            <a:cxnSpLocks/>
          </p:cNvCxnSpPr>
          <p:nvPr userDrawn="1"/>
        </p:nvCxnSpPr>
        <p:spPr>
          <a:xfrm>
            <a:off x="262323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D904A37B-C74A-5DB4-1AB8-C826BE999CA2}"/>
              </a:ext>
            </a:extLst>
          </p:cNvPr>
          <p:cNvCxnSpPr>
            <a:cxnSpLocks/>
          </p:cNvCxnSpPr>
          <p:nvPr userDrawn="1"/>
        </p:nvCxnSpPr>
        <p:spPr>
          <a:xfrm>
            <a:off x="3762939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2E4B4729-71DB-A30E-E40A-E71EB35E3964}"/>
              </a:ext>
            </a:extLst>
          </p:cNvPr>
          <p:cNvCxnSpPr>
            <a:cxnSpLocks/>
          </p:cNvCxnSpPr>
          <p:nvPr userDrawn="1"/>
        </p:nvCxnSpPr>
        <p:spPr>
          <a:xfrm>
            <a:off x="493148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92E616EA-BA64-4B73-A3E9-3F9B30151D72}"/>
              </a:ext>
            </a:extLst>
          </p:cNvPr>
          <p:cNvCxnSpPr>
            <a:cxnSpLocks/>
          </p:cNvCxnSpPr>
          <p:nvPr userDrawn="1"/>
        </p:nvCxnSpPr>
        <p:spPr>
          <a:xfrm>
            <a:off x="609841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2D9AA48C-2226-4827-F30B-7FE36E01E3FF}"/>
              </a:ext>
            </a:extLst>
          </p:cNvPr>
          <p:cNvCxnSpPr>
            <a:cxnSpLocks/>
          </p:cNvCxnSpPr>
          <p:nvPr userDrawn="1"/>
        </p:nvCxnSpPr>
        <p:spPr>
          <a:xfrm>
            <a:off x="7253645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42ED31CA-EFA7-7CF5-BB0E-8E6A1D0F3E1E}"/>
              </a:ext>
            </a:extLst>
          </p:cNvPr>
          <p:cNvCxnSpPr>
            <a:cxnSpLocks/>
          </p:cNvCxnSpPr>
          <p:nvPr userDrawn="1"/>
        </p:nvCxnSpPr>
        <p:spPr>
          <a:xfrm>
            <a:off x="8397443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9FF04AD8-3573-797F-1914-5FD13FCECE8C}"/>
              </a:ext>
            </a:extLst>
          </p:cNvPr>
          <p:cNvCxnSpPr>
            <a:cxnSpLocks/>
          </p:cNvCxnSpPr>
          <p:nvPr userDrawn="1"/>
        </p:nvCxnSpPr>
        <p:spPr>
          <a:xfrm>
            <a:off x="9563962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92AA8E3C-7264-54CF-1840-41C61394D11D}"/>
              </a:ext>
            </a:extLst>
          </p:cNvPr>
          <p:cNvCxnSpPr>
            <a:cxnSpLocks/>
          </p:cNvCxnSpPr>
          <p:nvPr userDrawn="1"/>
        </p:nvCxnSpPr>
        <p:spPr>
          <a:xfrm>
            <a:off x="10719848" y="4499954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3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accent2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accent2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accent2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accent2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accent2"/>
                </a:solidFill>
              </a:rPr>
              <a:t>marco.dietrich@riwers.io</a:t>
            </a:r>
            <a:endParaRPr lang="de-CH" sz="1400" dirty="0">
              <a:solidFill>
                <a:schemeClr val="accent2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Markus Guggisberg</a:t>
            </a: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Director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of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Operations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,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Owner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markus.guggisberg@riwers.io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Martin Graf</a:t>
            </a:r>
          </a:p>
          <a:p>
            <a:pPr marL="0" algn="l" defTabSz="914400" rtl="0" eaLnBrk="1" latinLnBrk="0" hangingPunct="1"/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Managing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Director</a:t>
            </a:r>
            <a:r>
              <a:rPr lang="de-CH" sz="1400" b="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, </a:t>
            </a:r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Owner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de-CH" sz="1400" b="0" kern="1200" dirty="0" err="1">
                <a:solidFill>
                  <a:schemeClr val="accent2"/>
                </a:solidFill>
                <a:latin typeface="+mj-lt"/>
                <a:ea typeface="+mn-ea"/>
                <a:cs typeface="+mn-cs"/>
              </a:rPr>
              <a:t>martin.graf@riwers.io</a:t>
            </a:r>
            <a:endParaRPr lang="de-CH" sz="1400" b="0" kern="1200" dirty="0">
              <a:solidFill>
                <a:schemeClr val="accent2"/>
              </a:solidFill>
              <a:latin typeface="+mj-lt"/>
              <a:ea typeface="+mn-ea"/>
              <a:cs typeface="+mn-cs"/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0395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3093154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Hodžovo</a:t>
            </a: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de-CH" sz="1800" dirty="0" err="1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Námestie</a:t>
            </a: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1/A </a:t>
            </a:r>
            <a:endParaRPr lang="de-CH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811 06 Bratislava</a:t>
            </a:r>
            <a:br>
              <a:rPr lang="de-CH" sz="18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820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1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9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76364"/>
            <a:ext cx="11473200" cy="480017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5177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84B26A-8F27-2529-D9A4-CE20D3EC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08163"/>
            <a:ext cx="10515600" cy="19122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noProof="0" dirty="0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5625"/>
            <a:ext cx="5400000" cy="435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825625"/>
            <a:ext cx="5400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0202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806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1681163"/>
            <a:ext cx="5637575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2243818"/>
            <a:ext cx="5637575" cy="3684588"/>
          </a:xfrm>
          <a:solidFill>
            <a:schemeClr val="tx1"/>
          </a:solidFill>
        </p:spPr>
        <p:txBody>
          <a:bodyPr lIns="125999" tIns="125999" rIns="125999" bIns="468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48812" y="1681163"/>
            <a:ext cx="5183188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accent1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48812" y="2243818"/>
            <a:ext cx="5183188" cy="3684588"/>
          </a:xfrm>
          <a:solidFill>
            <a:schemeClr val="accent1"/>
          </a:solidFill>
        </p:spPr>
        <p:txBody>
          <a:bodyPr lIns="125999" tIns="125999" rIns="125999" bIns="468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57969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3EE7F1D-8605-04BF-E9AE-8BC43F6244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376363"/>
            <a:ext cx="11496675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940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36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260000"/>
            <a:ext cx="11473200" cy="480017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4581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0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83350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marco.dietrich@riwers.io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Markus Guggisberg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Operations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markus.guggisberg@riwers.io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Martin Graf</a:t>
            </a:r>
          </a:p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Managing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martin.graf@riwers.io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0174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4201150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Grundstrasse 4A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6343 Rotkreuz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Staré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Grunty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18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841 04 Bratislava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872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fik 15">
            <a:extLst>
              <a:ext uri="{FF2B5EF4-FFF2-40B4-BE49-F238E27FC236}">
                <a16:creationId xmlns:a16="http://schemas.microsoft.com/office/drawing/2014/main" id="{009E6F9A-852C-26DD-87C3-217DAF6A064E}"/>
              </a:ext>
            </a:extLst>
          </p:cNvPr>
          <p:cNvGrpSpPr/>
          <p:nvPr/>
        </p:nvGrpSpPr>
        <p:grpSpPr>
          <a:xfrm>
            <a:off x="4614333" y="0"/>
            <a:ext cx="7577667" cy="6858000"/>
            <a:chOff x="4614333" y="0"/>
            <a:chExt cx="7577667" cy="6858000"/>
          </a:xfrm>
          <a:solidFill>
            <a:schemeClr val="accent3"/>
          </a:solidFill>
        </p:grpSpPr>
        <p:sp>
          <p:nvSpPr>
            <p:cNvPr id="5" name="Freihandform 4">
              <a:extLst>
                <a:ext uri="{FF2B5EF4-FFF2-40B4-BE49-F238E27FC236}">
                  <a16:creationId xmlns:a16="http://schemas.microsoft.com/office/drawing/2014/main" id="{268DA0F7-1546-2418-DE10-B4F9AF44B233}"/>
                </a:ext>
              </a:extLst>
            </p:cNvPr>
            <p:cNvSpPr/>
            <p:nvPr/>
          </p:nvSpPr>
          <p:spPr>
            <a:xfrm>
              <a:off x="4614333" y="0"/>
              <a:ext cx="2211803" cy="6858000"/>
            </a:xfrm>
            <a:custGeom>
              <a:avLst/>
              <a:gdLst>
                <a:gd name="connsiteX0" fmla="*/ 1105791 w 2211803"/>
                <a:gd name="connsiteY0" fmla="*/ 0 h 6858000"/>
                <a:gd name="connsiteX1" fmla="*/ -726 w 2211803"/>
                <a:gd name="connsiteY1" fmla="*/ 6858000 h 6858000"/>
                <a:gd name="connsiteX2" fmla="*/ 1133335 w 2211803"/>
                <a:gd name="connsiteY2" fmla="*/ 6858000 h 6858000"/>
                <a:gd name="connsiteX3" fmla="*/ 2211077 w 2211803"/>
                <a:gd name="connsiteY3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803" h="6858000">
                  <a:moveTo>
                    <a:pt x="1105791" y="0"/>
                  </a:moveTo>
                  <a:lnTo>
                    <a:pt x="-726" y="6858000"/>
                  </a:lnTo>
                  <a:lnTo>
                    <a:pt x="1133335" y="6858000"/>
                  </a:lnTo>
                  <a:lnTo>
                    <a:pt x="2211077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6" name="Freihandform 5">
              <a:extLst>
                <a:ext uri="{FF2B5EF4-FFF2-40B4-BE49-F238E27FC236}">
                  <a16:creationId xmlns:a16="http://schemas.microsoft.com/office/drawing/2014/main" id="{171BA218-28FB-1857-4DB1-9F3514AEBF59}"/>
                </a:ext>
              </a:extLst>
            </p:cNvPr>
            <p:cNvSpPr/>
            <p:nvPr/>
          </p:nvSpPr>
          <p:spPr>
            <a:xfrm>
              <a:off x="8606951" y="0"/>
              <a:ext cx="3585048" cy="6858000"/>
            </a:xfrm>
            <a:custGeom>
              <a:avLst/>
              <a:gdLst>
                <a:gd name="connsiteX0" fmla="*/ 2984329 w 3585048"/>
                <a:gd name="connsiteY0" fmla="*/ 0 h 6858000"/>
                <a:gd name="connsiteX1" fmla="*/ 2183153 w 3585048"/>
                <a:gd name="connsiteY1" fmla="*/ 6360351 h 6858000"/>
                <a:gd name="connsiteX2" fmla="*/ 2017130 w 3585048"/>
                <a:gd name="connsiteY2" fmla="*/ 6360351 h 6858000"/>
                <a:gd name="connsiteX3" fmla="*/ 1104636 w 3585048"/>
                <a:gd name="connsiteY3" fmla="*/ 0 h 6858000"/>
                <a:gd name="connsiteX4" fmla="*/ -726 w 3585048"/>
                <a:gd name="connsiteY4" fmla="*/ 0 h 6858000"/>
                <a:gd name="connsiteX5" fmla="*/ 1077473 w 3585048"/>
                <a:gd name="connsiteY5" fmla="*/ 6858000 h 6858000"/>
                <a:gd name="connsiteX6" fmla="*/ 3067341 w 3585048"/>
                <a:gd name="connsiteY6" fmla="*/ 6858000 h 6858000"/>
                <a:gd name="connsiteX7" fmla="*/ 3584323 w 3585048"/>
                <a:gd name="connsiteY7" fmla="*/ 2892222 h 6858000"/>
                <a:gd name="connsiteX8" fmla="*/ 3584323 w 3585048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85048" h="6858000">
                  <a:moveTo>
                    <a:pt x="2984329" y="0"/>
                  </a:moveTo>
                  <a:lnTo>
                    <a:pt x="2183153" y="6360351"/>
                  </a:lnTo>
                  <a:lnTo>
                    <a:pt x="2017130" y="6360351"/>
                  </a:lnTo>
                  <a:lnTo>
                    <a:pt x="1104636" y="0"/>
                  </a:lnTo>
                  <a:lnTo>
                    <a:pt x="-726" y="0"/>
                  </a:lnTo>
                  <a:lnTo>
                    <a:pt x="1077473" y="6858000"/>
                  </a:lnTo>
                  <a:lnTo>
                    <a:pt x="3067341" y="6858000"/>
                  </a:lnTo>
                  <a:lnTo>
                    <a:pt x="3584323" y="2892222"/>
                  </a:lnTo>
                  <a:lnTo>
                    <a:pt x="3584323" y="0"/>
                  </a:lnTo>
                  <a:close/>
                </a:path>
              </a:pathLst>
            </a:custGeom>
            <a:grpFill/>
            <a:ln w="63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C3F03F0-1EBD-F1E2-ACDB-E72B11355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2"/>
            <a:ext cx="11497038" cy="804770"/>
          </a:xfrm>
        </p:spPr>
        <p:txBody>
          <a:bodyPr wrap="none" anchor="t">
            <a:noAutofit/>
          </a:bodyPr>
          <a:lstStyle>
            <a:lvl1pPr algn="l"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C6F8834-AC71-330E-E052-E5A54812A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noProof="0" dirty="0"/>
              <a:t>Master-Untertitelformat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E931D35-B7CE-E01B-7527-7ECBA620E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94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9FF854-11AB-3F64-7B4F-694B1FDC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CDFB7-09D2-4E1F-F898-E51F0BE63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376364"/>
            <a:ext cx="11473200" cy="4800174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C168CE-6396-A15C-198A-1A37451F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3252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84B26A-8F27-2529-D9A4-CE20D3EC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808163"/>
            <a:ext cx="10515600" cy="19122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noProof="0" dirty="0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17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825625"/>
            <a:ext cx="5400000" cy="435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2000" y="1825625"/>
            <a:ext cx="5400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1315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806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0" y="1681163"/>
            <a:ext cx="5637575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2243818"/>
            <a:ext cx="5637575" cy="3684588"/>
          </a:xfrm>
          <a:solidFill>
            <a:schemeClr val="tx1"/>
          </a:solidFill>
        </p:spPr>
        <p:txBody>
          <a:bodyPr lIns="125999" tIns="125999" rIns="125999" bIns="468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48812" y="1681163"/>
            <a:ext cx="5183188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accent3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648812" y="2243818"/>
            <a:ext cx="5183188" cy="3684588"/>
          </a:xfrm>
          <a:solidFill>
            <a:schemeClr val="accent3"/>
          </a:solidFill>
        </p:spPr>
        <p:txBody>
          <a:bodyPr lIns="125999" tIns="125999" rIns="125999" bIns="468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6435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67610CD-6D89-0DDA-972F-D595FD87DA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376363"/>
            <a:ext cx="11522075" cy="4881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876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CD2B3EE-DCC6-465E-55DA-C3E1A4EF7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333" y="0"/>
            <a:ext cx="592666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38A8AC-DFE4-977E-3B72-47B97CC38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97038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A9A60C-73FD-1781-DD1E-53736869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 rIns="90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1EBC2B4-FAA4-11CF-4670-D819BBA46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3207" y="6051600"/>
            <a:ext cx="2623831" cy="447023"/>
          </a:xfrm>
          <a:prstGeom prst="rect">
            <a:avLst/>
          </a:prstGeom>
        </p:spPr>
      </p:pic>
      <p:sp>
        <p:nvSpPr>
          <p:cNvPr id="4" name="Untertitel 2">
            <a:extLst>
              <a:ext uri="{FF2B5EF4-FFF2-40B4-BE49-F238E27FC236}">
                <a16:creationId xmlns:a16="http://schemas.microsoft.com/office/drawing/2014/main" id="{BF810869-278C-4B23-9EAE-74C8862B8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1808163"/>
            <a:ext cx="9144000" cy="2897084"/>
          </a:xfrm>
        </p:spPr>
        <p:txBody>
          <a:bodyPr t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9373674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5013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2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67702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9" y="360000"/>
            <a:ext cx="11480587" cy="16002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Das Leadership Team –</a:t>
            </a:r>
            <a:br>
              <a:rPr lang="de-CH" noProof="0" dirty="0"/>
            </a:br>
            <a:r>
              <a:rPr lang="de-CH" noProof="0" dirty="0"/>
              <a:t>Vertrauen durch </a:t>
            </a:r>
            <a:r>
              <a:rPr lang="de-CH" noProof="0" dirty="0" err="1"/>
              <a:t>ERfahrung</a:t>
            </a:r>
            <a:endParaRPr lang="de-CH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E802A6-9185-715C-ABAC-B1DEAD60B826}"/>
              </a:ext>
            </a:extLst>
          </p:cNvPr>
          <p:cNvSpPr txBox="1"/>
          <p:nvPr userDrawn="1"/>
        </p:nvSpPr>
        <p:spPr>
          <a:xfrm>
            <a:off x="360000" y="3312194"/>
            <a:ext cx="3600000" cy="272587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Marco Dietrich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Technology,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marco.dietrich@riwers.io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lebt seit 9 Jahren in Bratislava und ist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Leitung und Weiterentwicklung des Entwicklungscenters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verantwortlich. Durch seine umfangreiche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Erfahrung in der Leitung von verteilten Entwicklungsteams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sein exzellentes Netzwerk gewinnt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 als People Manager die besten Ingenieure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Riwers, um die Lieferqualität der Projekte sicherzustellen.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Marco kümmert sich auch um den Ausbau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der Entwicklungsstandorte und begleitet die Teams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bei ihrer täglichen Arbeit.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A13824-0A34-A624-8697-8045EA73A444}"/>
              </a:ext>
            </a:extLst>
          </p:cNvPr>
          <p:cNvSpPr txBox="1"/>
          <p:nvPr userDrawn="1"/>
        </p:nvSpPr>
        <p:spPr>
          <a:xfrm>
            <a:off x="4287775" y="3312194"/>
            <a:ext cx="3600000" cy="2541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Markus Guggisberg</a:t>
            </a:r>
          </a:p>
          <a:p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Operations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markus.guggisberg@riwers.io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Dank seiner langjährigen Erfahrung im Projekt-geschäft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ist Markus ein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-Experte und weiss,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wie man Kundenprojekte zu nachhaltigem Erfolg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führt. Durch seine Arbeit in verschiedenen Branchen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internationalen Unternehmen ist er mit Prozessen,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Modellen und Organisationen bestens vertraut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weiss, worauf es für eine funktionierenden Zusammenarbeit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ankommt. Markus ist bei Riwers für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den Bereich Customer </a:t>
            </a:r>
            <a:r>
              <a:rPr lang="de-CH" sz="10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verantwortlich.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5C3E89-AA3A-AED9-278F-780671D4C773}"/>
              </a:ext>
            </a:extLst>
          </p:cNvPr>
          <p:cNvSpPr txBox="1"/>
          <p:nvPr userDrawn="1"/>
        </p:nvSpPr>
        <p:spPr>
          <a:xfrm>
            <a:off x="8240587" y="3312194"/>
            <a:ext cx="3600000" cy="2725874"/>
          </a:xfrm>
          <a:prstGeom prst="rect">
            <a:avLst/>
          </a:prstGeom>
          <a:noFill/>
        </p:spPr>
        <p:txBody>
          <a:bodyPr wrap="square" lIns="0" rIns="90000" rtlCol="0">
            <a:spAutoFit/>
          </a:bodyPr>
          <a:lstStyle/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Martin Graf</a:t>
            </a:r>
          </a:p>
          <a:p>
            <a:r>
              <a:rPr lang="de-CH" sz="1400" b="0" dirty="0">
                <a:solidFill>
                  <a:schemeClr val="bg1"/>
                </a:solidFill>
                <a:latin typeface="+mj-lt"/>
              </a:rPr>
              <a:t>Managing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Director</a:t>
            </a:r>
            <a:r>
              <a:rPr lang="de-CH" sz="1400" b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de-CH" sz="1400" b="0" dirty="0" err="1">
                <a:solidFill>
                  <a:schemeClr val="bg1"/>
                </a:solidFill>
                <a:latin typeface="+mj-lt"/>
              </a:rPr>
              <a:t>Owner</a:t>
            </a:r>
            <a:endParaRPr lang="de-CH" sz="1400" b="0" dirty="0">
              <a:solidFill>
                <a:schemeClr val="bg1"/>
              </a:solidFill>
              <a:latin typeface="+mj-lt"/>
            </a:endParaRPr>
          </a:p>
          <a:p>
            <a:r>
              <a:rPr lang="de-CH" sz="1400" dirty="0" err="1">
                <a:solidFill>
                  <a:schemeClr val="bg1"/>
                </a:solidFill>
              </a:rPr>
              <a:t>martin.graf@riwers.io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Martin ist ein anerkannter Vertriebs- und Marketingprofi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und hat seine Qualitäten als intrinsisch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motivierte Führungspersönlichkeit mit einem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hervorragenden Qualitätsansatz in über zwanzig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Jahren Arbeit in verschiedenen Unternehmen unter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Beweis gestellt. Er weiss genau was es braucht um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langfristige, vertrauensbasierte Kundenbeziehungen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auf- und auszubauen. Bei Riwers ist er für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Geschäftsentwicklung, das Management und die</a:t>
            </a:r>
          </a:p>
          <a:p>
            <a:pPr>
              <a:lnSpc>
                <a:spcPct val="120000"/>
              </a:lnSpc>
            </a:pPr>
            <a:r>
              <a:rPr lang="de-CH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Finanzen verantwortlich.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FF30D-23F0-843E-C588-3DC879F3CCA6}"/>
              </a:ext>
            </a:extLst>
          </p:cNvPr>
          <p:cNvSpPr/>
          <p:nvPr userDrawn="1"/>
        </p:nvSpPr>
        <p:spPr>
          <a:xfrm>
            <a:off x="349367" y="2039155"/>
            <a:ext cx="1080000" cy="108000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BAE866-9410-48C0-F9CE-C339A0A6E287}"/>
              </a:ext>
            </a:extLst>
          </p:cNvPr>
          <p:cNvSpPr/>
          <p:nvPr userDrawn="1"/>
        </p:nvSpPr>
        <p:spPr>
          <a:xfrm>
            <a:off x="4276967" y="2039155"/>
            <a:ext cx="1080000" cy="108000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B2850-7525-A549-BD9D-47AA179ABB19}"/>
              </a:ext>
            </a:extLst>
          </p:cNvPr>
          <p:cNvSpPr/>
          <p:nvPr userDrawn="1"/>
        </p:nvSpPr>
        <p:spPr>
          <a:xfrm>
            <a:off x="8229767" y="2039155"/>
            <a:ext cx="1080000" cy="108000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58031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7058F68-B027-630A-8387-218478658D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333" y="0"/>
            <a:ext cx="7577667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F54623C-A938-D2AA-EF26-EDCEC2283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00" y="6051600"/>
            <a:ext cx="2623831" cy="4470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4B341E-FBF9-3DC1-D153-CD251DF9462C}"/>
              </a:ext>
            </a:extLst>
          </p:cNvPr>
          <p:cNvSpPr txBox="1"/>
          <p:nvPr userDrawn="1"/>
        </p:nvSpPr>
        <p:spPr>
          <a:xfrm>
            <a:off x="360000" y="360000"/>
            <a:ext cx="3689684" cy="4201150"/>
          </a:xfrm>
          <a:prstGeom prst="rect">
            <a:avLst/>
          </a:prstGeom>
          <a:noFill/>
        </p:spPr>
        <p:txBody>
          <a:bodyPr wrap="square" lIns="0" tIns="0" rIns="90000" rtlCol="0">
            <a:spAutoFit/>
          </a:bodyPr>
          <a:lstStyle/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AG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Speichergasse 19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3011 Bern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Grundstrasse 4A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6343 Rotkreuz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Schweiz</a:t>
            </a: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s.r.o</a:t>
            </a:r>
            <a:r>
              <a:rPr lang="de-CH" sz="1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Staré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Grunty</a:t>
            </a:r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18</a:t>
            </a:r>
          </a:p>
          <a:p>
            <a:r>
              <a:rPr lang="de-CH" sz="18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841 04 Bratislava</a:t>
            </a:r>
          </a:p>
          <a:p>
            <a:r>
              <a:rPr lang="de-CH" sz="18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Slovakia</a:t>
            </a:r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sz="18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800" b="1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riwers.io</a:t>
            </a:r>
            <a:endParaRPr lang="de-CH" sz="1800" b="1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6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A1C4C-D386-40B9-87D8-BACF41F9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BA380-3CCC-17BD-2997-8F716F694A6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260000"/>
            <a:ext cx="5400000" cy="479790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67A3D3-9C16-5436-8F5D-2D6382C9D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2000" y="1259999"/>
            <a:ext cx="5400000" cy="4797899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74FF15-2BE2-1859-71D9-BDDF4AF6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6972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653F1E-609F-4187-1986-48ECBB022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2000" cy="720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6E975-F7A9-64E5-3245-84B114EF60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0001" y="1260000"/>
            <a:ext cx="5400000" cy="562655"/>
          </a:xfrm>
        </p:spPr>
        <p:txBody>
          <a:bodyPr anchor="t"/>
          <a:lstStyle>
            <a:lvl1pPr marL="0" indent="0">
              <a:buNone/>
              <a:defRPr sz="2400" b="1" i="0"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noProof="0" dirty="0"/>
              <a:t>Click </a:t>
            </a:r>
            <a:r>
              <a:rPr lang="de-CH" noProof="0" dirty="0" err="1"/>
              <a:t>to</a:t>
            </a:r>
            <a:r>
              <a:rPr lang="de-CH" noProof="0" dirty="0"/>
              <a:t> </a:t>
            </a:r>
            <a:r>
              <a:rPr lang="de-CH" noProof="0" dirty="0" err="1"/>
              <a:t>edit</a:t>
            </a:r>
            <a:r>
              <a:rPr lang="de-CH" noProof="0" dirty="0"/>
              <a:t> Master </a:t>
            </a:r>
            <a:r>
              <a:rPr lang="de-CH" noProof="0" dirty="0" err="1"/>
              <a:t>text</a:t>
            </a:r>
            <a:r>
              <a:rPr lang="de-CH" noProof="0" dirty="0"/>
              <a:t> </a:t>
            </a:r>
            <a:r>
              <a:rPr lang="de-CH" noProof="0" dirty="0" err="1"/>
              <a:t>styles</a:t>
            </a:r>
            <a:endParaRPr lang="de-CH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C8D56D-49FE-345C-86EA-DC681B305E8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0" y="1800000"/>
            <a:ext cx="5400000" cy="4257900"/>
          </a:xfrm>
          <a:solidFill>
            <a:schemeClr val="tx1"/>
          </a:solidFill>
        </p:spPr>
        <p:txBody>
          <a:bodyPr lIns="125999" tIns="125999" rIns="125999" bIns="46800"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4D8F14-A9A5-BBC9-1D25-CB94B3A9EE9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2000" y="1260000"/>
            <a:ext cx="5400000" cy="562655"/>
          </a:xfrm>
        </p:spPr>
        <p:txBody>
          <a:bodyPr anchor="t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PT Sans Pro Bold" panose="020B0503020203020204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557DCB-C40F-2A09-0197-BB00CABFA4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2000" y="1799999"/>
            <a:ext cx="5400000" cy="4257901"/>
          </a:xfrm>
          <a:solidFill>
            <a:schemeClr val="accent2"/>
          </a:solidFill>
        </p:spPr>
        <p:txBody>
          <a:bodyPr lIns="125999" tIns="125999" rIns="125999" bIns="46800">
            <a:noAutofit/>
          </a:bodyPr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 sz="1400"/>
            </a:lvl3pPr>
            <a:lvl4pPr>
              <a:buClr>
                <a:schemeClr val="bg1"/>
              </a:buClr>
              <a:defRPr sz="1200"/>
            </a:lvl4pPr>
            <a:lvl5pPr>
              <a:buClr>
                <a:schemeClr val="bg1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642EF93-94D4-1ACD-E8F6-B4B3934B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5369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E10D8-2AD0-15EB-F59F-8A8CCE9EE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114732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DF4C57-9836-9C2A-C063-6E49A44D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760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45E216-571D-8583-6323-FD67FC2F0A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48CC84A-44A0-2937-E3C5-B60FB9B92C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260000"/>
            <a:ext cx="11522075" cy="48244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7966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28A22-2782-3846-9C8D-5785FB80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5537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6">
            <a:extLst>
              <a:ext uri="{FF2B5EF4-FFF2-40B4-BE49-F238E27FC236}">
                <a16:creationId xmlns:a16="http://schemas.microsoft.com/office/drawing/2014/main" id="{F1C80375-1351-EBFA-CB57-E9227758D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AAC7265-CAA9-618B-0BA5-27F0D4A55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8833" y="0"/>
            <a:ext cx="2209800" cy="68580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94CB3FC-FE29-2554-6C8F-4B25DF2A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996" cy="7200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1896D9D-EB83-EBA6-A902-836CE1236D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852283D-7D62-926E-7115-B0977E07D5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73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DE195F0-0D5C-37AC-D893-4674F9791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01465" y="-1"/>
            <a:ext cx="4190535" cy="6847367"/>
          </a:xfrm>
          <a:custGeom>
            <a:avLst/>
            <a:gdLst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3753854 w 5005138"/>
              <a:gd name="connsiteY3" fmla="*/ 6858000 h 6858000"/>
              <a:gd name="connsiteX4" fmla="*/ 0 w 5005138"/>
              <a:gd name="connsiteY4" fmla="*/ 6858000 h 6858000"/>
              <a:gd name="connsiteX0" fmla="*/ 0 w 5005138"/>
              <a:gd name="connsiteY0" fmla="*/ 6858000 h 6858000"/>
              <a:gd name="connsiteX1" fmla="*/ 1251285 w 5005138"/>
              <a:gd name="connsiteY1" fmla="*/ 0 h 6858000"/>
              <a:gd name="connsiteX2" fmla="*/ 5005138 w 5005138"/>
              <a:gd name="connsiteY2" fmla="*/ 0 h 6858000"/>
              <a:gd name="connsiteX3" fmla="*/ 4989096 w 5005138"/>
              <a:gd name="connsiteY3" fmla="*/ 6841958 h 6858000"/>
              <a:gd name="connsiteX4" fmla="*/ 0 w 5005138"/>
              <a:gd name="connsiteY4" fmla="*/ 6858000 h 6858000"/>
              <a:gd name="connsiteX0" fmla="*/ 0 w 4908885"/>
              <a:gd name="connsiteY0" fmla="*/ 6841958 h 6841958"/>
              <a:gd name="connsiteX1" fmla="*/ 1155032 w 4908885"/>
              <a:gd name="connsiteY1" fmla="*/ 0 h 6841958"/>
              <a:gd name="connsiteX2" fmla="*/ 4908885 w 4908885"/>
              <a:gd name="connsiteY2" fmla="*/ 0 h 6841958"/>
              <a:gd name="connsiteX3" fmla="*/ 4892843 w 4908885"/>
              <a:gd name="connsiteY3" fmla="*/ 6841958 h 6841958"/>
              <a:gd name="connsiteX4" fmla="*/ 0 w 4908885"/>
              <a:gd name="connsiteY4" fmla="*/ 6841958 h 6841958"/>
              <a:gd name="connsiteX0" fmla="*/ 0 w 4796591"/>
              <a:gd name="connsiteY0" fmla="*/ 6858000 h 6858000"/>
              <a:gd name="connsiteX1" fmla="*/ 1042738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796591"/>
              <a:gd name="connsiteY0" fmla="*/ 6858000 h 6858000"/>
              <a:gd name="connsiteX1" fmla="*/ 1691324 w 4796591"/>
              <a:gd name="connsiteY1" fmla="*/ 0 h 6858000"/>
              <a:gd name="connsiteX2" fmla="*/ 4796591 w 4796591"/>
              <a:gd name="connsiteY2" fmla="*/ 0 h 6858000"/>
              <a:gd name="connsiteX3" fmla="*/ 4780549 w 4796591"/>
              <a:gd name="connsiteY3" fmla="*/ 6841958 h 6858000"/>
              <a:gd name="connsiteX4" fmla="*/ 0 w 4796591"/>
              <a:gd name="connsiteY4" fmla="*/ 6858000 h 6858000"/>
              <a:gd name="connsiteX0" fmla="*/ 0 w 4190535"/>
              <a:gd name="connsiteY0" fmla="*/ 6847367 h 6847367"/>
              <a:gd name="connsiteX1" fmla="*/ 1085268 w 4190535"/>
              <a:gd name="connsiteY1" fmla="*/ 0 h 6847367"/>
              <a:gd name="connsiteX2" fmla="*/ 4190535 w 4190535"/>
              <a:gd name="connsiteY2" fmla="*/ 0 h 6847367"/>
              <a:gd name="connsiteX3" fmla="*/ 4174493 w 4190535"/>
              <a:gd name="connsiteY3" fmla="*/ 6841958 h 6847367"/>
              <a:gd name="connsiteX4" fmla="*/ 0 w 4190535"/>
              <a:gd name="connsiteY4" fmla="*/ 6847367 h 684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0535" h="6847367">
                <a:moveTo>
                  <a:pt x="0" y="6847367"/>
                </a:moveTo>
                <a:lnTo>
                  <a:pt x="1085268" y="0"/>
                </a:lnTo>
                <a:lnTo>
                  <a:pt x="4190535" y="0"/>
                </a:lnTo>
                <a:cubicBezTo>
                  <a:pt x="4185188" y="2280653"/>
                  <a:pt x="4179840" y="4561305"/>
                  <a:pt x="4174493" y="6841958"/>
                </a:cubicBezTo>
                <a:lnTo>
                  <a:pt x="0" y="6847367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4A2383-4FE6-CA26-C05D-D3FC4BC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56350"/>
            <a:ext cx="2743200" cy="365125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32B1810-2FA3-9365-E4BB-B7EE9BEE04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6049962" cy="3966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4958EF2-9F0B-FE10-96EA-2641D6E93B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002" y="0"/>
            <a:ext cx="2209800" cy="6858000"/>
          </a:xfrm>
          <a:prstGeom prst="rect">
            <a:avLst/>
          </a:prstGeom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8E0BFEE6-A4D4-BC0B-1141-A8962D9DA89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968400" y="6256800"/>
            <a:ext cx="1872000" cy="3204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92" r="-192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8386F3-B3F0-E772-5CB1-B30F898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80400" cy="806400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58960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8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6" r:id="rId8"/>
    <p:sldLayoutId id="2147483657" r:id="rId9"/>
    <p:sldLayoutId id="2147483664" r:id="rId10"/>
    <p:sldLayoutId id="2147483663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Systemschrift Normal"/>
        <a:buChar char="/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Symbol" pitchFamily="2" charset="2"/>
        <a:buChar char="-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ystemschrift Normal"/>
        <a:buChar char="/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3BFFAE-2603-137B-0318-5D1A842B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720000"/>
          </a:xfrm>
          <a:prstGeom prst="rect">
            <a:avLst/>
          </a:prstGeom>
        </p:spPr>
        <p:txBody>
          <a:bodyPr vert="horz" wrap="none" lIns="0" tIns="0" rIns="90000" bIns="46800" rtlCol="0" anchor="t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1FB17-F813-32F6-0CED-A3A7B08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00175"/>
          </a:xfrm>
          <a:prstGeom prst="rect">
            <a:avLst/>
          </a:prstGeom>
        </p:spPr>
        <p:txBody>
          <a:bodyPr vert="horz" lIns="0" tIns="45720" rIns="90000" bIns="45720" rtlCol="0">
            <a:norm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05978-65A9-1AD7-D6C0-DAB7F15CF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0000" y="63576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0F90626-A5E5-D845-A501-6397C9BDC7C1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E1DBD-F0BA-4A19-000A-AB6FADF9F76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69467" y="6258410"/>
            <a:ext cx="1871529" cy="3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Systemschrift Normal"/>
        <a:buChar char="/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mbol" pitchFamily="2" charset="2"/>
        <a:buChar char="-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2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36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35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60.sv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5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8.svg"/><Relationship Id="rId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8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3" Type="http://schemas.openxmlformats.org/officeDocument/2006/relationships/image" Target="../media/image64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97.svg"/><Relationship Id="rId5" Type="http://schemas.openxmlformats.org/officeDocument/2006/relationships/image" Target="../media/image92.sv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0.sv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0.sv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12" Type="http://schemas.openxmlformats.org/officeDocument/2006/relationships/image" Target="../media/image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58.svg"/><Relationship Id="rId5" Type="http://schemas.openxmlformats.org/officeDocument/2006/relationships/image" Target="../media/image56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48.sv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55626B-E12D-E074-3E65-04EE96225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60001"/>
            <a:ext cx="5257029" cy="1856149"/>
          </a:xfrm>
        </p:spPr>
        <p:txBody>
          <a:bodyPr/>
          <a:lstStyle/>
          <a:p>
            <a:pPr algn="l" fontAlgn="auto"/>
            <a:r>
              <a:rPr lang="en-GB" sz="4400" b="1" i="0" u="none" strike="noStrike" noProof="0" dirty="0">
                <a:effectLst/>
                <a:latin typeface="-apple-system"/>
              </a:rPr>
              <a:t>Deploy your app</a:t>
            </a:r>
            <a:br>
              <a:rPr lang="en-GB" sz="4400" b="1" i="0" u="none" strike="noStrike" noProof="0" dirty="0">
                <a:effectLst/>
                <a:latin typeface="-apple-system"/>
              </a:rPr>
            </a:br>
            <a:r>
              <a:rPr lang="en-GB" sz="4400" b="1" i="0" u="none" strike="noStrike" noProof="0" dirty="0">
                <a:effectLst/>
                <a:latin typeface="-apple-system"/>
              </a:rPr>
              <a:t>on Kubernetes </a:t>
            </a:r>
            <a:br>
              <a:rPr lang="en-GB" sz="4400" b="1" i="0" u="none" strike="noStrike" noProof="0" dirty="0">
                <a:effectLst/>
                <a:latin typeface="-apple-system"/>
              </a:rPr>
            </a:br>
            <a:r>
              <a:rPr lang="en-GB" sz="4400" b="1" i="0" u="none" strike="noStrike" noProof="0" dirty="0">
                <a:effectLst/>
                <a:latin typeface="-apple-system"/>
              </a:rPr>
              <a:t>in 1 hour!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94B85E-9AC4-6852-E284-65EA100F7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2216150"/>
            <a:ext cx="4543596" cy="28970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noProof="0" dirty="0">
                <a:latin typeface="PT Sans" panose="020B0503020203020204" pitchFamily="34" charset="77"/>
              </a:rPr>
              <a:t>How pieces of code become a managed deployment in Kubernetes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36391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BB211-527A-239C-28D3-53EF5AF7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30D15-7127-867D-629A-F024074F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3D8E44-6F61-F7DD-04C9-F4EAE308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10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0871B8-C083-9999-D126-1F94A4B55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2838" y="1047745"/>
            <a:ext cx="1050354" cy="120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C18CF-665B-F189-AA4E-06B339081AE4}"/>
              </a:ext>
            </a:extLst>
          </p:cNvPr>
          <p:cNvSpPr txBox="1"/>
          <p:nvPr/>
        </p:nvSpPr>
        <p:spPr>
          <a:xfrm>
            <a:off x="4718300" y="545133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 err="1">
                <a:solidFill>
                  <a:schemeClr val="tx2"/>
                </a:solidFill>
              </a:rPr>
              <a:t>my-app:latest</a:t>
            </a:r>
            <a:endParaRPr lang="en-GB" sz="2400" b="1" noProof="0" dirty="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9A8270-3A00-EAE9-8190-0D07240D4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444" y="1390031"/>
            <a:ext cx="1481668" cy="118533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7ED752B-5668-D531-AE82-0EE8076B96B9}"/>
              </a:ext>
            </a:extLst>
          </p:cNvPr>
          <p:cNvSpPr/>
          <p:nvPr/>
        </p:nvSpPr>
        <p:spPr>
          <a:xfrm rot="12350959">
            <a:off x="2774549" y="2556200"/>
            <a:ext cx="214658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16E7E-EC1F-CF3E-3555-A47B72A70350}"/>
              </a:ext>
            </a:extLst>
          </p:cNvPr>
          <p:cNvSpPr txBox="1"/>
          <p:nvPr/>
        </p:nvSpPr>
        <p:spPr>
          <a:xfrm>
            <a:off x="1233710" y="2694370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Developers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(Anyone)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00417C58-7870-DFB0-A058-8A1E317D5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3578" y="4748863"/>
            <a:ext cx="1199201" cy="119920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05A98F99-835C-E045-F5AF-B4945DE20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3578" y="1964267"/>
            <a:ext cx="1084901" cy="113825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5E6E405-E324-5E68-8704-F7D4A22428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5194" y="3370234"/>
            <a:ext cx="1481668" cy="118533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FBC7FC0-23D6-A707-C6DF-9666685BF8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0483" y="3962901"/>
            <a:ext cx="1044420" cy="119362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BF868D9-9BA2-7BD5-93D7-3AFC9C2BF584}"/>
              </a:ext>
            </a:extLst>
          </p:cNvPr>
          <p:cNvSpPr txBox="1"/>
          <p:nvPr/>
        </p:nvSpPr>
        <p:spPr>
          <a:xfrm>
            <a:off x="1014293" y="5274252"/>
            <a:ext cx="1835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Linux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Docker Engine</a:t>
            </a:r>
          </a:p>
          <a:p>
            <a:pPr algn="ctr"/>
            <a:r>
              <a:rPr lang="en-GB" b="1" noProof="0" dirty="0">
                <a:solidFill>
                  <a:schemeClr val="accent3"/>
                </a:solidFill>
              </a:rPr>
              <a:t>Docker Compose</a:t>
            </a:r>
          </a:p>
          <a:p>
            <a:pPr algn="ctr"/>
            <a:r>
              <a:rPr lang="en-GB" noProof="0" dirty="0" err="1">
                <a:solidFill>
                  <a:schemeClr val="accent3"/>
                </a:solidFill>
              </a:rPr>
              <a:t>containerd</a:t>
            </a:r>
            <a:endParaRPr lang="en-GB" noProof="0" dirty="0">
              <a:solidFill>
                <a:schemeClr val="accent3"/>
              </a:solidFill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8C3864FC-E6BB-9123-C9E7-E3D0EA85862E}"/>
              </a:ext>
            </a:extLst>
          </p:cNvPr>
          <p:cNvSpPr/>
          <p:nvPr/>
        </p:nvSpPr>
        <p:spPr>
          <a:xfrm rot="8519776">
            <a:off x="2752134" y="4094987"/>
            <a:ext cx="2336616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DBFECE03-C022-0BC1-C460-72E9C03797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43736" y="2775083"/>
            <a:ext cx="1484772" cy="118781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D2AF240-D1BF-7B01-607B-7E7F584CAB30}"/>
              </a:ext>
            </a:extLst>
          </p:cNvPr>
          <p:cNvSpPr txBox="1"/>
          <p:nvPr/>
        </p:nvSpPr>
        <p:spPr>
          <a:xfrm>
            <a:off x="4989208" y="4062021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Registry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AA06229-132D-2CE1-B6CB-6D6F19AD21B6}"/>
              </a:ext>
            </a:extLst>
          </p:cNvPr>
          <p:cNvSpPr/>
          <p:nvPr/>
        </p:nvSpPr>
        <p:spPr>
          <a:xfrm rot="5400000">
            <a:off x="5458442" y="2335934"/>
            <a:ext cx="495001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26A3BBB-2210-A2E1-21D1-CA0BA758BAB4}"/>
              </a:ext>
            </a:extLst>
          </p:cNvPr>
          <p:cNvSpPr/>
          <p:nvPr/>
        </p:nvSpPr>
        <p:spPr>
          <a:xfrm rot="19679194">
            <a:off x="6450009" y="2234619"/>
            <a:ext cx="2690307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8BD85F79-98C7-38FB-49DE-D88080DA64EE}"/>
              </a:ext>
            </a:extLst>
          </p:cNvPr>
          <p:cNvSpPr/>
          <p:nvPr/>
        </p:nvSpPr>
        <p:spPr>
          <a:xfrm rot="20638495">
            <a:off x="6678228" y="2894559"/>
            <a:ext cx="2278066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6CC32995-2CDF-FFA3-4916-1C15CE8AFE17}"/>
              </a:ext>
            </a:extLst>
          </p:cNvPr>
          <p:cNvSpPr/>
          <p:nvPr/>
        </p:nvSpPr>
        <p:spPr>
          <a:xfrm rot="695102">
            <a:off x="6715379" y="3676326"/>
            <a:ext cx="2102942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9D9C0203-741C-A36C-AB6F-08304F6D3A48}"/>
              </a:ext>
            </a:extLst>
          </p:cNvPr>
          <p:cNvSpPr/>
          <p:nvPr/>
        </p:nvSpPr>
        <p:spPr>
          <a:xfrm rot="1833828">
            <a:off x="6525809" y="4335587"/>
            <a:ext cx="2405371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B58CA8-5FA0-7D85-7DF5-7F87D21E4559}"/>
              </a:ext>
            </a:extLst>
          </p:cNvPr>
          <p:cNvSpPr txBox="1"/>
          <p:nvPr/>
        </p:nvSpPr>
        <p:spPr>
          <a:xfrm>
            <a:off x="10452220" y="948329"/>
            <a:ext cx="173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Kubernetes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09CEC7-A533-D78C-820C-BAFDBCC7473D}"/>
              </a:ext>
            </a:extLst>
          </p:cNvPr>
          <p:cNvSpPr txBox="1"/>
          <p:nvPr/>
        </p:nvSpPr>
        <p:spPr>
          <a:xfrm>
            <a:off x="10495289" y="2339165"/>
            <a:ext cx="16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GCP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243CDF-8A6E-3779-F80D-D67026C8E54E}"/>
              </a:ext>
            </a:extLst>
          </p:cNvPr>
          <p:cNvSpPr txBox="1"/>
          <p:nvPr/>
        </p:nvSpPr>
        <p:spPr>
          <a:xfrm>
            <a:off x="10541720" y="3529772"/>
            <a:ext cx="165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AWS ECS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AWS EKS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AWS EC2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47D733-A349-F659-5A5C-56A765AA12E0}"/>
              </a:ext>
            </a:extLst>
          </p:cNvPr>
          <p:cNvSpPr txBox="1"/>
          <p:nvPr/>
        </p:nvSpPr>
        <p:spPr>
          <a:xfrm>
            <a:off x="10517615" y="5163797"/>
            <a:ext cx="167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noProof="0" dirty="0" err="1">
                <a:solidFill>
                  <a:schemeClr val="accent2"/>
                </a:solidFill>
              </a:rPr>
              <a:t>DigitalOcean</a:t>
            </a:r>
            <a:endParaRPr lang="en-GB" noProof="0" dirty="0">
              <a:solidFill>
                <a:schemeClr val="accent2"/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C34FE407-054B-F685-7E15-66F3C40575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77113" y="506041"/>
            <a:ext cx="1224070" cy="11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  <p:bldP spid="59" grpId="0"/>
      <p:bldP spid="60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1BC9-9939-C6F0-1381-D7C3AB8A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E5737E8-435C-C17C-D832-1D27D0D9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2B9EC6-50F6-0178-6B42-A67917D4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7F16123-36C7-1EC9-D411-62102A3380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Container runtimes (Docker, </a:t>
            </a:r>
            <a:r>
              <a:rPr lang="en-GB" noProof="0" dirty="0" err="1">
                <a:latin typeface="PT Sans" panose="020B0503020203020204" pitchFamily="34" charset="77"/>
              </a:rPr>
              <a:t>containerd</a:t>
            </a:r>
            <a:r>
              <a:rPr lang="en-GB" noProof="0" dirty="0">
                <a:latin typeface="PT Sans" panose="020B0503020203020204" pitchFamily="34" charset="77"/>
              </a:rPr>
              <a:t>, CRI-) are </a:t>
            </a:r>
            <a:r>
              <a:rPr lang="en-GB" b="1" noProof="0" dirty="0">
                <a:latin typeface="PT Sans" panose="020B0503020203020204" pitchFamily="34" charset="77"/>
              </a:rPr>
              <a:t>Linux-based subsystems to run containers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Supported by various on-premise, private and public cloud infrastructures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Kubernetes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Google Cloud Platform, Amazon AWS, </a:t>
            </a:r>
            <a:r>
              <a:rPr lang="en-GB" noProof="0" dirty="0" err="1">
                <a:latin typeface="PT Sans" panose="020B0503020203020204" pitchFamily="34" charset="77"/>
              </a:rPr>
              <a:t>DigitalOcean</a:t>
            </a:r>
            <a:endParaRPr lang="en-GB" noProof="0" dirty="0">
              <a:latin typeface="PT Sans" panose="020B0503020203020204" pitchFamily="34" charset="77"/>
            </a:endParaRP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and much more…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Ease of development and environment sharing. Use Compose.</a:t>
            </a:r>
          </a:p>
        </p:txBody>
      </p:sp>
    </p:spTree>
    <p:extLst>
      <p:ext uri="{BB962C8B-B14F-4D97-AF65-F5344CB8AC3E}">
        <p14:creationId xmlns:p14="http://schemas.microsoft.com/office/powerpoint/2010/main" val="3827771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6687A-32AB-ED45-CC26-16A91D4CC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FBBCB-FD56-1276-5DBF-746353C7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Docker Compose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16C3B-3E54-4814-963E-3EA99A43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12</a:t>
            </a:fld>
            <a:endParaRPr lang="en-GB" noProof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3D8AA2-0244-51F2-DB8C-D50954840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874" y="4565677"/>
            <a:ext cx="1050354" cy="1200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89E4C7-22BD-D39D-EC1E-E9791B6DD530}"/>
              </a:ext>
            </a:extLst>
          </p:cNvPr>
          <p:cNvSpPr txBox="1"/>
          <p:nvPr/>
        </p:nvSpPr>
        <p:spPr>
          <a:xfrm>
            <a:off x="621441" y="576608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noProof="0" dirty="0" err="1">
                <a:solidFill>
                  <a:schemeClr val="accent3"/>
                </a:solidFill>
              </a:rPr>
              <a:t>my-app:latest</a:t>
            </a:r>
            <a:endParaRPr lang="en-GB" b="1" noProof="0" dirty="0">
              <a:solidFill>
                <a:schemeClr val="accent3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13E07C1-23A6-1B8F-7BCF-2A786FBAB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89" y="1087991"/>
            <a:ext cx="1050354" cy="1200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A1577B-8BB6-A22B-B864-82D31F7A8DCC}"/>
              </a:ext>
            </a:extLst>
          </p:cNvPr>
          <p:cNvSpPr txBox="1"/>
          <p:nvPr/>
        </p:nvSpPr>
        <p:spPr>
          <a:xfrm>
            <a:off x="507751" y="2308305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postgresql:17.4.0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CB400F4-0EEE-9D0F-DEC1-8D4039704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89" y="2836789"/>
            <a:ext cx="1050354" cy="12004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32B612-51F7-5DC2-58C4-CEA29B279D41}"/>
              </a:ext>
            </a:extLst>
          </p:cNvPr>
          <p:cNvSpPr txBox="1"/>
          <p:nvPr/>
        </p:nvSpPr>
        <p:spPr>
          <a:xfrm>
            <a:off x="358800" y="4037193"/>
            <a:ext cx="228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redis:7.4.2-alpine3.21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80B83B-2441-C94C-6604-7D89AB730BE4}"/>
              </a:ext>
            </a:extLst>
          </p:cNvPr>
          <p:cNvGrpSpPr/>
          <p:nvPr/>
        </p:nvGrpSpPr>
        <p:grpSpPr>
          <a:xfrm>
            <a:off x="3977319" y="1079998"/>
            <a:ext cx="7854681" cy="4981899"/>
            <a:chOff x="4404590" y="1080000"/>
            <a:chExt cx="7153227" cy="380602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63CA62D-F7AB-AD2A-F5A1-45A9208E74AA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FB7BC7-F4C8-C090-55FF-BB1055FCE8EB}"/>
                </a:ext>
              </a:extLst>
            </p:cNvPr>
            <p:cNvSpPr txBox="1"/>
            <p:nvPr/>
          </p:nvSpPr>
          <p:spPr>
            <a:xfrm>
              <a:off x="4501222" y="1648640"/>
              <a:ext cx="6959964" cy="3153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services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sz="1600" b="0" noProof="0" dirty="0" err="1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db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bitnami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/postgresql:17.4.0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volumes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./data/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postgresql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:/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bitnami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postgresql:rw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sz="1600" b="0" noProof="0" dirty="0" err="1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redis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redis:7.4.2-alpine3.21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volumes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./data/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redis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:/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data:rw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my-app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image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ghcr.io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</a:t>
              </a:r>
              <a:r>
                <a:rPr lang="en-GB" sz="1600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castorw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/techtalk-k8s-202503-my-app:latest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restart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always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  <a:p>
              <a:pPr>
                <a:buNone/>
              </a:pPr>
              <a:r>
                <a:rPr lang="en-GB" sz="1600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    ports</a:t>
              </a: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:</a:t>
              </a:r>
            </a:p>
            <a:p>
              <a:pPr>
                <a:buNone/>
              </a:pPr>
              <a:r>
                <a:rPr lang="en-GB" sz="1600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    - </a:t>
              </a:r>
              <a:r>
                <a:rPr lang="en-GB" sz="1600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0.0.0.0:8080:8080</a:t>
              </a:r>
              <a:endParaRPr lang="en-GB" sz="1600" b="0" noProof="0" dirty="0">
                <a:solidFill>
                  <a:srgbClr val="D4D4D4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2706DA-970E-0619-8190-4F7B57F5D463}"/>
                </a:ext>
              </a:extLst>
            </p:cNvPr>
            <p:cNvSpPr txBox="1"/>
            <p:nvPr/>
          </p:nvSpPr>
          <p:spPr>
            <a:xfrm>
              <a:off x="4404590" y="1080000"/>
              <a:ext cx="7153227" cy="52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noProof="0" dirty="0">
                  <a:solidFill>
                    <a:srgbClr val="FFFFFF"/>
                  </a:solidFill>
                </a:rPr>
                <a:t>docker-</a:t>
              </a:r>
              <a:r>
                <a:rPr lang="en-GB" sz="3200" b="1" noProof="0" dirty="0" err="1">
                  <a:solidFill>
                    <a:srgbClr val="FFFFFF"/>
                  </a:solidFill>
                </a:rPr>
                <a:t>compose.yaml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8" name="Right Arrow 27">
            <a:extLst>
              <a:ext uri="{FF2B5EF4-FFF2-40B4-BE49-F238E27FC236}">
                <a16:creationId xmlns:a16="http://schemas.microsoft.com/office/drawing/2014/main" id="{815D6AFF-3F13-F479-D7F6-7BB768170380}"/>
              </a:ext>
            </a:extLst>
          </p:cNvPr>
          <p:cNvSpPr/>
          <p:nvPr/>
        </p:nvSpPr>
        <p:spPr>
          <a:xfrm rot="409892">
            <a:off x="2119950" y="1947345"/>
            <a:ext cx="208759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B61D88F-D6D4-1D1F-AAF1-71290E69CADD}"/>
              </a:ext>
            </a:extLst>
          </p:cNvPr>
          <p:cNvSpPr/>
          <p:nvPr/>
        </p:nvSpPr>
        <p:spPr>
          <a:xfrm rot="20762890">
            <a:off x="2135298" y="3321672"/>
            <a:ext cx="208759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28516D2-195B-D901-BAC7-4E5EB0F704C1}"/>
              </a:ext>
            </a:extLst>
          </p:cNvPr>
          <p:cNvSpPr/>
          <p:nvPr/>
        </p:nvSpPr>
        <p:spPr>
          <a:xfrm rot="20156638">
            <a:off x="2076928" y="4553986"/>
            <a:ext cx="2263050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426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/>
      <p:bldP spid="28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608E-4CDC-8E4A-E324-AA1D055BD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BB5787-ABA1-3075-0C64-0542A2BE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C87852-7AF8-C6C6-6355-190BD0FF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Docker Compose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F1BA0C-8000-3648-0E2B-AB15F5857B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Convenient way to </a:t>
            </a:r>
            <a:r>
              <a:rPr lang="en-GB" b="1" noProof="0" dirty="0">
                <a:latin typeface="PT Sans" panose="020B0503020203020204" pitchFamily="34" charset="77"/>
              </a:rPr>
              <a:t>easily describe infrastructure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Perfect for </a:t>
            </a:r>
            <a:r>
              <a:rPr lang="en-GB" b="1" noProof="0" dirty="0">
                <a:latin typeface="PT Sans" panose="020B0503020203020204" pitchFamily="34" charset="77"/>
              </a:rPr>
              <a:t>quick environment sharing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Suitable for </a:t>
            </a:r>
            <a:r>
              <a:rPr lang="en-GB" b="1" noProof="0" dirty="0">
                <a:latin typeface="PT Sans" panose="020B0503020203020204" pitchFamily="34" charset="77"/>
              </a:rPr>
              <a:t>smaller application deployments on VPS/VMs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Can be combined with </a:t>
            </a:r>
            <a:r>
              <a:rPr lang="en-GB" b="1" noProof="0" dirty="0">
                <a:latin typeface="PT Sans" panose="020B0503020203020204" pitchFamily="34" charset="77"/>
              </a:rPr>
              <a:t>Docker Swarm</a:t>
            </a:r>
            <a:r>
              <a:rPr lang="en-GB" noProof="0" dirty="0">
                <a:latin typeface="PT Sans" panose="020B0503020203020204" pitchFamily="34" charset="77"/>
              </a:rPr>
              <a:t> to distribute the load to multiple machines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The simple part is over. Let’s try using CI/CD pipelines to build images.</a:t>
            </a:r>
          </a:p>
        </p:txBody>
      </p:sp>
    </p:spTree>
    <p:extLst>
      <p:ext uri="{BB962C8B-B14F-4D97-AF65-F5344CB8AC3E}">
        <p14:creationId xmlns:p14="http://schemas.microsoft.com/office/powerpoint/2010/main" val="476095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87E3C-D8A8-684D-E662-DBFBA7C1A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C5CBD74-B6AD-B193-AB11-3A2D91036B4C}"/>
              </a:ext>
            </a:extLst>
          </p:cNvPr>
          <p:cNvSpPr/>
          <p:nvPr/>
        </p:nvSpPr>
        <p:spPr>
          <a:xfrm>
            <a:off x="7310921" y="1371646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D13081D-1124-503F-7AB9-D254B1E5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CI/CD Pipelines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DA7A85-D282-305F-DE0B-576F0482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14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33F846-1621-C481-EE06-86C5C5CA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211" y="1371646"/>
            <a:ext cx="889000" cy="1185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E60CE5-FD42-A9A0-76DF-44E7CD4472AF}"/>
              </a:ext>
            </a:extLst>
          </p:cNvPr>
          <p:cNvSpPr txBox="1"/>
          <p:nvPr/>
        </p:nvSpPr>
        <p:spPr>
          <a:xfrm>
            <a:off x="509265" y="2730441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Code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A09E057-F7D7-37C4-8F38-FAA38C5E9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7289" y="1371646"/>
            <a:ext cx="1148293" cy="118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A7208C-718E-10EA-CCC5-71FDBA747A30}"/>
              </a:ext>
            </a:extLst>
          </p:cNvPr>
          <p:cNvSpPr txBox="1"/>
          <p:nvPr/>
        </p:nvSpPr>
        <p:spPr>
          <a:xfrm>
            <a:off x="2047181" y="2645523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Source Control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(GitHub)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8C8DBC8-157A-A133-AFCD-188E3FCBF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7395" y="1371646"/>
            <a:ext cx="1185334" cy="1185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3FC735-0D34-2E18-B763-A2CDFD1FFC6C}"/>
              </a:ext>
            </a:extLst>
          </p:cNvPr>
          <p:cNvSpPr txBox="1"/>
          <p:nvPr/>
        </p:nvSpPr>
        <p:spPr>
          <a:xfrm>
            <a:off x="4186460" y="2659010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tx2"/>
                </a:solidFill>
              </a:rPr>
              <a:t>CI/CD Tooling</a:t>
            </a:r>
          </a:p>
          <a:p>
            <a:pPr algn="ctr"/>
            <a:r>
              <a:rPr lang="en-GB" sz="2000" noProof="0" dirty="0">
                <a:solidFill>
                  <a:schemeClr val="tx2"/>
                </a:solidFill>
              </a:rPr>
              <a:t>(GitHub Actions)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0C70C7-3540-285D-0D2D-91EE963267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1463786"/>
            <a:ext cx="646331" cy="6463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574318-15F3-8280-DDD9-97E6BDAE9CED}"/>
              </a:ext>
            </a:extLst>
          </p:cNvPr>
          <p:cNvSpPr txBox="1"/>
          <p:nvPr/>
        </p:nvSpPr>
        <p:spPr>
          <a:xfrm>
            <a:off x="8155725" y="1494562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Lint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3650CA-C3C0-3556-6CDB-B226E3030173}"/>
              </a:ext>
            </a:extLst>
          </p:cNvPr>
          <p:cNvSpPr/>
          <p:nvPr/>
        </p:nvSpPr>
        <p:spPr>
          <a:xfrm>
            <a:off x="7310921" y="2474732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B24F5E1-FFDF-0C31-265C-34B4AD458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2566872"/>
            <a:ext cx="646331" cy="6463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9DD437-F810-8A8A-5B56-427EAD97E460}"/>
              </a:ext>
            </a:extLst>
          </p:cNvPr>
          <p:cNvSpPr txBox="1"/>
          <p:nvPr/>
        </p:nvSpPr>
        <p:spPr>
          <a:xfrm>
            <a:off x="8155725" y="2597648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E77F8E-50A9-D6C9-6BB8-EDD8B14B794D}"/>
              </a:ext>
            </a:extLst>
          </p:cNvPr>
          <p:cNvSpPr/>
          <p:nvPr/>
        </p:nvSpPr>
        <p:spPr>
          <a:xfrm>
            <a:off x="7310921" y="3528576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E54C289-9208-4452-A289-A367E9D48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3620716"/>
            <a:ext cx="646331" cy="6463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DCD950D-A2C4-17FF-1724-772295469A68}"/>
              </a:ext>
            </a:extLst>
          </p:cNvPr>
          <p:cNvSpPr txBox="1"/>
          <p:nvPr/>
        </p:nvSpPr>
        <p:spPr>
          <a:xfrm>
            <a:off x="8155725" y="3651492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C3F3ED-EB06-AE92-B10E-8FB6E2B5D119}"/>
              </a:ext>
            </a:extLst>
          </p:cNvPr>
          <p:cNvSpPr/>
          <p:nvPr/>
        </p:nvSpPr>
        <p:spPr>
          <a:xfrm>
            <a:off x="7310921" y="4582420"/>
            <a:ext cx="4449868" cy="83060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C9D4B0D-8BF0-1CB9-F51C-8570CF598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0158" y="4674560"/>
            <a:ext cx="646331" cy="6463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322226-8629-D85F-0F8A-6C3FB9526737}"/>
              </a:ext>
            </a:extLst>
          </p:cNvPr>
          <p:cNvSpPr txBox="1"/>
          <p:nvPr/>
        </p:nvSpPr>
        <p:spPr>
          <a:xfrm>
            <a:off x="8155725" y="4705336"/>
            <a:ext cx="3455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>
                <a:solidFill>
                  <a:schemeClr val="bg1"/>
                </a:solidFill>
              </a:rPr>
              <a:t>Publish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EAA8BA-DC88-F342-C3F2-9CE838AF5CB7}"/>
              </a:ext>
            </a:extLst>
          </p:cNvPr>
          <p:cNvSpPr/>
          <p:nvPr/>
        </p:nvSpPr>
        <p:spPr>
          <a:xfrm>
            <a:off x="6960046" y="1092580"/>
            <a:ext cx="5118539" cy="4620648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9BE06B-C752-CF18-EF73-B94575CF5391}"/>
              </a:ext>
            </a:extLst>
          </p:cNvPr>
          <p:cNvSpPr txBox="1"/>
          <p:nvPr/>
        </p:nvSpPr>
        <p:spPr>
          <a:xfrm>
            <a:off x="6814226" y="584845"/>
            <a:ext cx="2093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CI/CD Pipeline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1A36F5B1-D53E-C748-705C-4C9F97D958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277" y="4197960"/>
            <a:ext cx="1050354" cy="12004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645AC04-D204-0612-8996-CD64EBC893A2}"/>
              </a:ext>
            </a:extLst>
          </p:cNvPr>
          <p:cNvSpPr txBox="1"/>
          <p:nvPr/>
        </p:nvSpPr>
        <p:spPr>
          <a:xfrm>
            <a:off x="308760" y="5398364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Image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BB3BC3E6-6F23-B4B5-ADC6-83637D85F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7170" y="4080650"/>
            <a:ext cx="1484772" cy="118781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0FD35BC-3959-D269-4559-A5688C8E6BDA}"/>
              </a:ext>
            </a:extLst>
          </p:cNvPr>
          <p:cNvSpPr txBox="1"/>
          <p:nvPr/>
        </p:nvSpPr>
        <p:spPr>
          <a:xfrm>
            <a:off x="2289242" y="5367588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Registry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7D4A0899-D3E0-CC94-5A24-138FD21DF92D}"/>
              </a:ext>
            </a:extLst>
          </p:cNvPr>
          <p:cNvSpPr/>
          <p:nvPr/>
        </p:nvSpPr>
        <p:spPr>
          <a:xfrm>
            <a:off x="1531800" y="1918282"/>
            <a:ext cx="62863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53376F9-EEF7-3009-4026-1A15F7722210}"/>
              </a:ext>
            </a:extLst>
          </p:cNvPr>
          <p:cNvSpPr/>
          <p:nvPr/>
        </p:nvSpPr>
        <p:spPr>
          <a:xfrm>
            <a:off x="3740312" y="1875823"/>
            <a:ext cx="628635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3072972F-52D3-56A2-70CA-AAEFADA59E77}"/>
              </a:ext>
            </a:extLst>
          </p:cNvPr>
          <p:cNvSpPr/>
          <p:nvPr/>
        </p:nvSpPr>
        <p:spPr>
          <a:xfrm>
            <a:off x="5940475" y="1875822"/>
            <a:ext cx="920335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EC5BF625-557F-9BA7-8710-D4E40CCAF99A}"/>
              </a:ext>
            </a:extLst>
          </p:cNvPr>
          <p:cNvSpPr/>
          <p:nvPr/>
        </p:nvSpPr>
        <p:spPr>
          <a:xfrm rot="10800000">
            <a:off x="3855689" y="4798161"/>
            <a:ext cx="3404432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E91607B7-302D-4FD6-B4E4-E55B4DB2B4A1}"/>
              </a:ext>
            </a:extLst>
          </p:cNvPr>
          <p:cNvSpPr/>
          <p:nvPr/>
        </p:nvSpPr>
        <p:spPr>
          <a:xfrm rot="10800000">
            <a:off x="1526119" y="4705336"/>
            <a:ext cx="628635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74BE284-7C78-49E5-A117-0D1B0736554B}"/>
              </a:ext>
            </a:extLst>
          </p:cNvPr>
          <p:cNvSpPr/>
          <p:nvPr/>
        </p:nvSpPr>
        <p:spPr>
          <a:xfrm rot="5400000">
            <a:off x="10974842" y="2333670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9DE56566-5F56-3D65-4D57-0106FB6575D0}"/>
              </a:ext>
            </a:extLst>
          </p:cNvPr>
          <p:cNvSpPr/>
          <p:nvPr/>
        </p:nvSpPr>
        <p:spPr>
          <a:xfrm rot="5400000">
            <a:off x="10974842" y="3432367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961F3C6-BCAA-849F-B6C7-BC6D10FDE96C}"/>
              </a:ext>
            </a:extLst>
          </p:cNvPr>
          <p:cNvSpPr/>
          <p:nvPr/>
        </p:nvSpPr>
        <p:spPr>
          <a:xfrm rot="5400000">
            <a:off x="10974842" y="4488535"/>
            <a:ext cx="536011" cy="319433"/>
          </a:xfrm>
          <a:prstGeom prst="rightArrow">
            <a:avLst/>
          </a:prstGeom>
          <a:solidFill>
            <a:schemeClr val="dk1"/>
          </a:solidFill>
          <a:ln w="381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9868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/>
      <p:bldP spid="10" grpId="0"/>
      <p:bldP spid="18" grpId="0"/>
      <p:bldP spid="22" grpId="0"/>
      <p:bldP spid="27" grpId="0" animBg="1"/>
      <p:bldP spid="32" grpId="0"/>
      <p:bldP spid="33" grpId="0" animBg="1"/>
      <p:bldP spid="35" grpId="0"/>
      <p:bldP spid="36" grpId="0" animBg="1"/>
      <p:bldP spid="38" grpId="0"/>
      <p:bldP spid="39" grpId="0" animBg="1"/>
      <p:bldP spid="40" grpId="0"/>
      <p:bldP spid="42" grpId="0"/>
      <p:bldP spid="44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EC12-3ED6-7FBE-F50C-D78DAF0A3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68B7041-CA10-07C1-E72D-D385505D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D8CCEE-8EF6-76AD-A96C-D15795A0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CI/CD Pipelines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DC6F40-5A7F-EB11-B407-B1F47FC3BD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Repository-level automation covering various use-cases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Code Linting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Builds / Compilations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Testing / Test Coverage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Packaging</a:t>
            </a:r>
          </a:p>
          <a:p>
            <a:pPr lvl="1"/>
            <a:r>
              <a:rPr lang="en-GB" b="1" noProof="0" dirty="0">
                <a:latin typeface="PT Sans" panose="020B0503020203020204" pitchFamily="34" charset="77"/>
              </a:rPr>
              <a:t>Publishing</a:t>
            </a:r>
            <a:endParaRPr lang="en-GB" noProof="0" dirty="0">
              <a:latin typeface="PT Sans" panose="020B0503020203020204" pitchFamily="34" charset="77"/>
            </a:endParaRP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Deployment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Provided by most source control providers (GitHub, GitLab, Bitbucket, Azure DevOps, …)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900" i="1" noProof="0" dirty="0">
                <a:latin typeface="PT Sans" panose="020B0503020203020204" pitchFamily="34" charset="77"/>
              </a:rPr>
              <a:t>The essentials have been covered. Let’s do this at a scale with Kubernetes! </a:t>
            </a:r>
          </a:p>
        </p:txBody>
      </p:sp>
    </p:spTree>
    <p:extLst>
      <p:ext uri="{BB962C8B-B14F-4D97-AF65-F5344CB8AC3E}">
        <p14:creationId xmlns:p14="http://schemas.microsoft.com/office/powerpoint/2010/main" val="261281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CADD4-C6B1-21F8-C860-9467AEBB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B73A-89EF-C2B8-697E-CEDCDA35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276F79-F1FA-0D81-679E-27144D80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162A5-D887-5458-F06E-004CADC3E0D0}"/>
              </a:ext>
            </a:extLst>
          </p:cNvPr>
          <p:cNvSpPr txBox="1"/>
          <p:nvPr/>
        </p:nvSpPr>
        <p:spPr>
          <a:xfrm>
            <a:off x="3936083" y="132154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4D2FA8F-E6B9-C803-4FD2-74BA0968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0346" y="2029428"/>
            <a:ext cx="1227260" cy="1188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A7DAC6-304F-71D5-0DAE-933B92178100}"/>
              </a:ext>
            </a:extLst>
          </p:cNvPr>
          <p:cNvSpPr txBox="1"/>
          <p:nvPr/>
        </p:nvSpPr>
        <p:spPr>
          <a:xfrm>
            <a:off x="5279080" y="132154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09D313D-D0B6-3E48-B663-701105E2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343" y="2029428"/>
            <a:ext cx="1227260" cy="1188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5F9FAE-7F0D-1827-41D6-03641D166296}"/>
              </a:ext>
            </a:extLst>
          </p:cNvPr>
          <p:cNvSpPr txBox="1"/>
          <p:nvPr/>
        </p:nvSpPr>
        <p:spPr>
          <a:xfrm>
            <a:off x="6622076" y="1321542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3967A8B-838D-AAA4-503B-FDE34F01F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6339" y="2029428"/>
            <a:ext cx="1227260" cy="1188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B36D07-9746-37C4-6F9E-B0CD48119343}"/>
              </a:ext>
            </a:extLst>
          </p:cNvPr>
          <p:cNvSpPr txBox="1"/>
          <p:nvPr/>
        </p:nvSpPr>
        <p:spPr>
          <a:xfrm>
            <a:off x="3605787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FE80FC4-C92B-4FE6-638E-DC39F11B4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2417" y="3911005"/>
            <a:ext cx="1227260" cy="11884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077265-344C-06CC-8F73-A1F8FD9299F0}"/>
              </a:ext>
            </a:extLst>
          </p:cNvPr>
          <p:cNvSpPr txBox="1"/>
          <p:nvPr/>
        </p:nvSpPr>
        <p:spPr>
          <a:xfrm>
            <a:off x="4966417" y="5071617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99EDA3F-A3D4-C987-A442-65278D884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3047" y="3881692"/>
            <a:ext cx="1227260" cy="11884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E90E1C-EB55-EC72-BB4D-776BE024B45F}"/>
              </a:ext>
            </a:extLst>
          </p:cNvPr>
          <p:cNvSpPr txBox="1"/>
          <p:nvPr/>
        </p:nvSpPr>
        <p:spPr>
          <a:xfrm>
            <a:off x="6327046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5AB9A0B-5882-AD34-924F-3321721BF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3676" y="3911005"/>
            <a:ext cx="1227260" cy="11884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4B2CB0-A289-FFEE-BC45-A9A5C6141C3F}"/>
              </a:ext>
            </a:extLst>
          </p:cNvPr>
          <p:cNvSpPr txBox="1"/>
          <p:nvPr/>
        </p:nvSpPr>
        <p:spPr>
          <a:xfrm>
            <a:off x="7687675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BF1FC50-5399-1BC8-61E3-3BE0164F0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4305" y="3911005"/>
            <a:ext cx="1227260" cy="11884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3E00DB2-C95E-B0EA-91A9-DA35988204E6}"/>
              </a:ext>
            </a:extLst>
          </p:cNvPr>
          <p:cNvSpPr txBox="1"/>
          <p:nvPr/>
        </p:nvSpPr>
        <p:spPr>
          <a:xfrm>
            <a:off x="9048303" y="510093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E98B63A-D674-3893-6970-63502AF5F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4933" y="3911005"/>
            <a:ext cx="1227260" cy="118842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6143D9A-AC0A-6F84-D481-563B4B5F7832}"/>
              </a:ext>
            </a:extLst>
          </p:cNvPr>
          <p:cNvSpPr/>
          <p:nvPr/>
        </p:nvSpPr>
        <p:spPr>
          <a:xfrm>
            <a:off x="3270372" y="1290726"/>
            <a:ext cx="5118539" cy="218545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E7028-675D-29C0-3F60-CFC59BA409D4}"/>
              </a:ext>
            </a:extLst>
          </p:cNvPr>
          <p:cNvSpPr/>
          <p:nvPr/>
        </p:nvSpPr>
        <p:spPr>
          <a:xfrm>
            <a:off x="3260791" y="3684195"/>
            <a:ext cx="7046062" cy="2185458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1DA148-E5AD-FFFD-C008-15281A15F619}"/>
              </a:ext>
            </a:extLst>
          </p:cNvPr>
          <p:cNvSpPr txBox="1"/>
          <p:nvPr/>
        </p:nvSpPr>
        <p:spPr>
          <a:xfrm>
            <a:off x="1484765" y="1280975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Control Plane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12F791-1CC3-B201-EE09-4CF11C9C7BA8}"/>
              </a:ext>
            </a:extLst>
          </p:cNvPr>
          <p:cNvSpPr txBox="1"/>
          <p:nvPr/>
        </p:nvSpPr>
        <p:spPr>
          <a:xfrm>
            <a:off x="1850305" y="3688047"/>
            <a:ext cx="122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34958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6" grpId="0"/>
      <p:bldP spid="25" grpId="0"/>
      <p:bldP spid="28" grpId="0"/>
      <p:bldP spid="30" grpId="0"/>
      <p:bldP spid="54" grpId="0"/>
      <p:bldP spid="57" grpId="0" animBg="1"/>
      <p:bldP spid="58" grpId="0" animBg="1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0313-6041-56A4-082B-598B57FF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A9012E-3077-9F00-B5D8-B1502BAB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6BA8DC-AD1D-0EB3-A2CF-9F4C1201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9AA398-CE13-213B-8793-D304D56647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Kubernetes is a distributed open-source </a:t>
            </a:r>
            <a:r>
              <a:rPr lang="en-GB" b="1" noProof="0" dirty="0">
                <a:latin typeface="PT Sans" panose="020B0503020203020204" pitchFamily="34" charset="77"/>
              </a:rPr>
              <a:t>containerized deployment management and automation system</a:t>
            </a:r>
            <a:endParaRPr lang="en-GB" sz="3900" i="1" noProof="0" dirty="0">
              <a:latin typeface="PT Sans" panose="020B0503020203020204" pitchFamily="34" charset="77"/>
            </a:endParaRPr>
          </a:p>
          <a:p>
            <a:r>
              <a:rPr lang="en-GB" noProof="0" dirty="0">
                <a:latin typeface="PT Sans" panose="020B0503020203020204" pitchFamily="34" charset="77"/>
              </a:rPr>
              <a:t>Kubernetes is a </a:t>
            </a:r>
            <a:r>
              <a:rPr lang="en-GB" b="1" noProof="0" dirty="0">
                <a:latin typeface="PT Sans" panose="020B0503020203020204" pitchFamily="34" charset="77"/>
              </a:rPr>
              <a:t>resource manager and controller</a:t>
            </a:r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noProof="0" dirty="0">
                <a:latin typeface="PT Sans" panose="020B0503020203020204" pitchFamily="34" charset="77"/>
              </a:rPr>
              <a:t>Can scale to high numbers of </a:t>
            </a:r>
            <a:r>
              <a:rPr lang="en-GB" b="1" noProof="0" dirty="0">
                <a:latin typeface="PT Sans" panose="020B0503020203020204" pitchFamily="34" charset="77"/>
              </a:rPr>
              <a:t>nodes (VMs/servers) </a:t>
            </a:r>
            <a:r>
              <a:rPr lang="en-GB" noProof="0" dirty="0">
                <a:latin typeface="PT Sans" panose="020B0503020203020204" pitchFamily="34" charset="77"/>
              </a:rPr>
              <a:t>and run thousands of containerized applications</a:t>
            </a:r>
            <a:endParaRPr lang="en-GB" b="1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Controllers</a:t>
            </a:r>
            <a:r>
              <a:rPr lang="en-GB" noProof="0" dirty="0">
                <a:latin typeface="PT Sans" panose="020B0503020203020204" pitchFamily="34" charset="77"/>
              </a:rPr>
              <a:t> run within the cluster watch and manage </a:t>
            </a:r>
            <a:r>
              <a:rPr lang="en-GB" b="1" noProof="0" dirty="0">
                <a:latin typeface="PT Sans" panose="020B0503020203020204" pitchFamily="34" charset="77"/>
              </a:rPr>
              <a:t>Kubernetes resources </a:t>
            </a:r>
            <a:r>
              <a:rPr lang="en-GB" noProof="0" dirty="0">
                <a:latin typeface="PT Sans" panose="020B0503020203020204" pitchFamily="34" charset="77"/>
              </a:rPr>
              <a:t>and </a:t>
            </a:r>
            <a:r>
              <a:rPr lang="en-GB" b="1" noProof="0" dirty="0">
                <a:latin typeface="PT Sans" panose="020B0503020203020204" pitchFamily="34" charset="77"/>
              </a:rPr>
              <a:t>reconcile</a:t>
            </a:r>
            <a:r>
              <a:rPr lang="en-GB" noProof="0" dirty="0">
                <a:latin typeface="PT Sans" panose="020B0503020203020204" pitchFamily="34" charset="77"/>
              </a:rPr>
              <a:t> them to desired state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Resource state convergence based on reconciliation</a:t>
            </a: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57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1C46B-7C2B-35F0-616A-E3EC963B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9D182C-3C8E-4F09-DEA6-A624A7A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66D8E8-3790-F800-5F8D-EA3549A1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49030-81C0-410F-8CA8-D038851DBEA0}"/>
              </a:ext>
            </a:extLst>
          </p:cNvPr>
          <p:cNvSpPr txBox="1"/>
          <p:nvPr/>
        </p:nvSpPr>
        <p:spPr>
          <a:xfrm>
            <a:off x="474537" y="1080000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Control</a:t>
            </a:r>
          </a:p>
          <a:p>
            <a:pPr algn="ctr"/>
            <a:r>
              <a:rPr lang="en-GB" sz="2000" b="1" noProof="0" dirty="0">
                <a:solidFill>
                  <a:schemeClr val="accent2"/>
                </a:solidFill>
              </a:rPr>
              <a:t>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02FF91D-C429-B5F6-244A-9EAE76D89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0" y="1787886"/>
            <a:ext cx="1227260" cy="118842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181D9D9-035C-071F-8EF8-9E7554918F3E}"/>
              </a:ext>
            </a:extLst>
          </p:cNvPr>
          <p:cNvSpPr/>
          <p:nvPr/>
        </p:nvSpPr>
        <p:spPr>
          <a:xfrm>
            <a:off x="1852369" y="1079999"/>
            <a:ext cx="3409743" cy="485497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A01737-748F-0E37-BB42-B84996E16BCF}"/>
              </a:ext>
            </a:extLst>
          </p:cNvPr>
          <p:cNvSpPr/>
          <p:nvPr/>
        </p:nvSpPr>
        <p:spPr>
          <a:xfrm>
            <a:off x="1968107" y="1192076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90B5C-274C-0DB3-2709-AFA23D9790E7}"/>
              </a:ext>
            </a:extLst>
          </p:cNvPr>
          <p:cNvSpPr txBox="1"/>
          <p:nvPr/>
        </p:nvSpPr>
        <p:spPr>
          <a:xfrm>
            <a:off x="2828437" y="1376546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etcd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189C89-C67A-FE2F-602C-35573654D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1314992"/>
            <a:ext cx="584775" cy="5847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BA7AA7-F0D4-8AB5-D922-9F4D69509363}"/>
              </a:ext>
            </a:extLst>
          </p:cNvPr>
          <p:cNvSpPr/>
          <p:nvPr/>
        </p:nvSpPr>
        <p:spPr>
          <a:xfrm>
            <a:off x="1968107" y="2135230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C321B-056B-F69B-FA98-CEC25D31B87C}"/>
              </a:ext>
            </a:extLst>
          </p:cNvPr>
          <p:cNvSpPr txBox="1"/>
          <p:nvPr/>
        </p:nvSpPr>
        <p:spPr>
          <a:xfrm>
            <a:off x="2845107" y="2319700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kube-apiserver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9ED9872-1358-BAEE-75F8-51BA4ECFD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2258146"/>
            <a:ext cx="584775" cy="5847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2E892A-8E97-6D29-A627-0A0EABB699C7}"/>
              </a:ext>
            </a:extLst>
          </p:cNvPr>
          <p:cNvSpPr/>
          <p:nvPr/>
        </p:nvSpPr>
        <p:spPr>
          <a:xfrm>
            <a:off x="1968107" y="3078384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930DCD-167B-4B08-230D-54EEAE153DB5}"/>
              </a:ext>
            </a:extLst>
          </p:cNvPr>
          <p:cNvSpPr txBox="1"/>
          <p:nvPr/>
        </p:nvSpPr>
        <p:spPr>
          <a:xfrm>
            <a:off x="2845107" y="3262854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-cm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8451A97-CDDC-2E94-4A09-AB78E0394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3201300"/>
            <a:ext cx="584775" cy="58477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2FC505E-771D-D463-FB2D-6DA5578BA206}"/>
              </a:ext>
            </a:extLst>
          </p:cNvPr>
          <p:cNvSpPr/>
          <p:nvPr/>
        </p:nvSpPr>
        <p:spPr>
          <a:xfrm>
            <a:off x="1968107" y="4027290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1396DA-1986-3072-5821-AAD41E729FAE}"/>
              </a:ext>
            </a:extLst>
          </p:cNvPr>
          <p:cNvSpPr txBox="1"/>
          <p:nvPr/>
        </p:nvSpPr>
        <p:spPr>
          <a:xfrm>
            <a:off x="2845107" y="4211760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-scheduler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BF56BE2-07BB-CE45-5502-D49594A5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4150206"/>
            <a:ext cx="584775" cy="58477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85E3BCD-CEBC-0F9A-B797-FC21462288C9}"/>
              </a:ext>
            </a:extLst>
          </p:cNvPr>
          <p:cNvSpPr/>
          <p:nvPr/>
        </p:nvSpPr>
        <p:spPr>
          <a:xfrm>
            <a:off x="1968107" y="4964694"/>
            <a:ext cx="3173236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129D69-77DA-DD6E-59D9-74FA65A01572}"/>
              </a:ext>
            </a:extLst>
          </p:cNvPr>
          <p:cNvSpPr txBox="1"/>
          <p:nvPr/>
        </p:nvSpPr>
        <p:spPr>
          <a:xfrm>
            <a:off x="2845107" y="5149164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chemeClr val="tx2"/>
                </a:solidFill>
              </a:rPr>
              <a:t>kube</a:t>
            </a:r>
            <a:r>
              <a:rPr lang="en-GB" sz="2400" noProof="0" dirty="0">
                <a:solidFill>
                  <a:schemeClr val="tx2"/>
                </a:solidFill>
              </a:rPr>
              <a:t>-proxy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FE473A1-3611-4246-6814-6FAEB35BE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8122" y="5087610"/>
            <a:ext cx="584775" cy="5847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C12E3D-4996-6CE8-6588-FE0A1CCC7263}"/>
              </a:ext>
            </a:extLst>
          </p:cNvPr>
          <p:cNvSpPr txBox="1"/>
          <p:nvPr/>
        </p:nvSpPr>
        <p:spPr>
          <a:xfrm>
            <a:off x="5662269" y="1080000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Worker</a:t>
            </a:r>
          </a:p>
          <a:p>
            <a:pPr algn="ctr"/>
            <a:r>
              <a:rPr lang="en-GB" sz="2000" b="1" noProof="0" dirty="0">
                <a:solidFill>
                  <a:schemeClr val="accent3"/>
                </a:solidFill>
              </a:rPr>
              <a:t>Node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F3814B5-B8EC-DEF0-75A2-A7BFBD6BF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8898" y="1787886"/>
            <a:ext cx="1227260" cy="118842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8240CE5-4197-6A04-6CFC-DD4641246A0B}"/>
              </a:ext>
            </a:extLst>
          </p:cNvPr>
          <p:cNvSpPr/>
          <p:nvPr/>
        </p:nvSpPr>
        <p:spPr>
          <a:xfrm>
            <a:off x="7022467" y="1079999"/>
            <a:ext cx="3409743" cy="4854975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209BC2-A093-193F-C383-AE98C2A0295A}"/>
              </a:ext>
            </a:extLst>
          </p:cNvPr>
          <p:cNvSpPr/>
          <p:nvPr/>
        </p:nvSpPr>
        <p:spPr>
          <a:xfrm>
            <a:off x="7138205" y="1192076"/>
            <a:ext cx="3173236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CBB1D1-5051-5702-402B-25F655465B71}"/>
              </a:ext>
            </a:extLst>
          </p:cNvPr>
          <p:cNvSpPr txBox="1"/>
          <p:nvPr/>
        </p:nvSpPr>
        <p:spPr>
          <a:xfrm>
            <a:off x="7998535" y="1376546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chemeClr val="tx2"/>
                </a:solidFill>
              </a:rPr>
              <a:t>my-app-</a:t>
            </a:r>
            <a:r>
              <a:rPr lang="en-GB" sz="2400" noProof="0" dirty="0" err="1">
                <a:solidFill>
                  <a:schemeClr val="tx2"/>
                </a:solidFill>
              </a:rPr>
              <a:t>db</a:t>
            </a:r>
            <a:endParaRPr lang="en-GB" sz="2400" noProof="0" dirty="0">
              <a:solidFill>
                <a:schemeClr val="tx2"/>
              </a:solidFill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E4471289-1A06-C164-6BEF-68B90C808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220" y="1314992"/>
            <a:ext cx="584775" cy="58477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AAEF6-EBEB-F357-A8B7-B953C1359E83}"/>
              </a:ext>
            </a:extLst>
          </p:cNvPr>
          <p:cNvSpPr/>
          <p:nvPr/>
        </p:nvSpPr>
        <p:spPr>
          <a:xfrm>
            <a:off x="7138205" y="2140982"/>
            <a:ext cx="3173236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E198CB-1A9C-E740-7671-0E75DF69E2EA}"/>
              </a:ext>
            </a:extLst>
          </p:cNvPr>
          <p:cNvSpPr txBox="1"/>
          <p:nvPr/>
        </p:nvSpPr>
        <p:spPr>
          <a:xfrm>
            <a:off x="7998535" y="2325452"/>
            <a:ext cx="2236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chemeClr val="tx2"/>
                </a:solidFill>
              </a:rPr>
              <a:t>my-app-server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6F889773-E09C-2533-F05E-F66702D88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220" y="2263898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7" grpId="0" animBg="1"/>
      <p:bldP spid="3" grpId="0" animBg="1"/>
      <p:bldP spid="6" grpId="0"/>
      <p:bldP spid="20" grpId="0" animBg="1"/>
      <p:bldP spid="21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/>
      <p:bldP spid="42" grpId="0" animBg="1"/>
      <p:bldP spid="43" grpId="0" animBg="1"/>
      <p:bldP spid="44" grpId="0"/>
      <p:bldP spid="65" grpId="0" animBg="1"/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6A7E-FE80-716F-F28C-2654EFD9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E6D7890-6A4D-AC7D-B90D-D08D72BE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CBF47E-FBC1-5EE2-36C4-E2C6090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What is Kubernetes?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A03542-1A72-B718-51FA-92257CE2E9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Kubernetes is a </a:t>
            </a:r>
            <a:r>
              <a:rPr lang="en-GB" b="1" noProof="0" dirty="0">
                <a:latin typeface="PT Sans" panose="020B0503020203020204" pitchFamily="34" charset="77"/>
              </a:rPr>
              <a:t>highly modular platform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Runtime Interface (CRI)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Network Interface (CNI)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Container Storage Interface (CSI)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Network Topologies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Ingress Controllers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Various whatever…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Vanilla Kubernetes (VMs, Bare-metal, …)</a:t>
            </a:r>
            <a:r>
              <a:rPr lang="en-GB" noProof="0" dirty="0">
                <a:latin typeface="PT Sans" panose="020B0503020203020204" pitchFamily="34" charset="77"/>
              </a:rPr>
              <a:t> provides most flexibility but comes at cost of increased complexity (DIY)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Managed Kubernetes (AWS, GCP, DO, …)</a:t>
            </a:r>
            <a:r>
              <a:rPr lang="en-GB" noProof="0" dirty="0">
                <a:latin typeface="PT Sans" panose="020B0503020203020204" pitchFamily="34" charset="77"/>
              </a:rPr>
              <a:t> is the quickest solution to get your apps running as quickly as possible</a:t>
            </a:r>
            <a:endParaRPr lang="en-GB" b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34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E13F-2F04-7545-9060-D99FA7A89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799CC8-7E48-D0F9-3AD1-BF098FC2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used to be simple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CCD7AB-8B61-09EA-C38C-5EB7B72D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</a:t>
            </a:fld>
            <a:endParaRPr lang="en-GB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46DDC18-ED20-B620-3B1B-AE2274C05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125" y="2806700"/>
            <a:ext cx="1039019" cy="11874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F3779C2-E1C9-1917-0305-0E6E3A71C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6047" y="2843466"/>
            <a:ext cx="889000" cy="11853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393C6657-5C21-CDA1-75BB-64A1A500886E}"/>
              </a:ext>
            </a:extLst>
          </p:cNvPr>
          <p:cNvSpPr/>
          <p:nvPr/>
        </p:nvSpPr>
        <p:spPr>
          <a:xfrm rot="18940983">
            <a:off x="4835352" y="2553706"/>
            <a:ext cx="1663028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B51BF11-FF98-8AE9-1DAF-A7D77D60A43B}"/>
              </a:ext>
            </a:extLst>
          </p:cNvPr>
          <p:cNvSpPr/>
          <p:nvPr/>
        </p:nvSpPr>
        <p:spPr>
          <a:xfrm>
            <a:off x="2190172" y="3436133"/>
            <a:ext cx="1102950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BEC7B9-2418-B5A7-54E4-C594EB4B9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3893" y="4059408"/>
            <a:ext cx="1185334" cy="11853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8A55859-BDCD-4BFA-87A3-AAF9BD03F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8685" y="1502880"/>
            <a:ext cx="1210542" cy="1210542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D5855F74-7829-4DD4-CF03-8F6A7E9F0197}"/>
              </a:ext>
            </a:extLst>
          </p:cNvPr>
          <p:cNvSpPr/>
          <p:nvPr/>
        </p:nvSpPr>
        <p:spPr>
          <a:xfrm rot="2719902">
            <a:off x="4822138" y="3954881"/>
            <a:ext cx="1695612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A967DFC-A162-29A2-E42C-4CBBB4AB12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1828" y="2815949"/>
            <a:ext cx="1481668" cy="118533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FB70E7C5-770E-D29F-4C23-B203A05B0697}"/>
              </a:ext>
            </a:extLst>
          </p:cNvPr>
          <p:cNvSpPr/>
          <p:nvPr/>
        </p:nvSpPr>
        <p:spPr>
          <a:xfrm rot="18940983">
            <a:off x="8308584" y="4017751"/>
            <a:ext cx="1663028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DFAB97A-4572-CEB0-3B17-B36064DF18E2}"/>
              </a:ext>
            </a:extLst>
          </p:cNvPr>
          <p:cNvSpPr/>
          <p:nvPr/>
        </p:nvSpPr>
        <p:spPr>
          <a:xfrm rot="2719902">
            <a:off x="8276318" y="2588416"/>
            <a:ext cx="1695612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3606BD-02BA-AF47-6595-BBA80A835D90}"/>
              </a:ext>
            </a:extLst>
          </p:cNvPr>
          <p:cNvSpPr txBox="1"/>
          <p:nvPr/>
        </p:nvSpPr>
        <p:spPr>
          <a:xfrm>
            <a:off x="5569390" y="2946951"/>
            <a:ext cx="859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FTP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SFTP</a:t>
            </a:r>
          </a:p>
          <a:p>
            <a:r>
              <a:rPr lang="en-GB" noProof="0" dirty="0">
                <a:solidFill>
                  <a:schemeClr val="accent2"/>
                </a:solidFill>
              </a:rPr>
              <a:t>RSYNC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54EC9C-778C-B614-E518-9EFE0E118685}"/>
              </a:ext>
            </a:extLst>
          </p:cNvPr>
          <p:cNvSpPr txBox="1"/>
          <p:nvPr/>
        </p:nvSpPr>
        <p:spPr>
          <a:xfrm>
            <a:off x="8358990" y="307513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3"/>
                </a:solidFill>
              </a:rPr>
              <a:t>HTTP</a:t>
            </a:r>
          </a:p>
          <a:p>
            <a:r>
              <a:rPr lang="en-GB" noProof="0" dirty="0">
                <a:solidFill>
                  <a:schemeClr val="accent3"/>
                </a:solidFill>
              </a:rPr>
              <a:t>HTTPS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42E92D-5490-7CE4-D0A6-52256C6A2389}"/>
              </a:ext>
            </a:extLst>
          </p:cNvPr>
          <p:cNvSpPr txBox="1"/>
          <p:nvPr/>
        </p:nvSpPr>
        <p:spPr>
          <a:xfrm>
            <a:off x="521958" y="420226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Developer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0FC1A4-5461-FC85-4D74-D943806A23D3}"/>
              </a:ext>
            </a:extLst>
          </p:cNvPr>
          <p:cNvSpPr txBox="1"/>
          <p:nvPr/>
        </p:nvSpPr>
        <p:spPr>
          <a:xfrm>
            <a:off x="3760550" y="420226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2"/>
                </a:solidFill>
              </a:rPr>
              <a:t>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E214E9-68AC-D5D5-695C-FA5DDB740821}"/>
              </a:ext>
            </a:extLst>
          </p:cNvPr>
          <p:cNvSpPr txBox="1"/>
          <p:nvPr/>
        </p:nvSpPr>
        <p:spPr>
          <a:xfrm>
            <a:off x="10195076" y="4183498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Target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Audience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A0FE-3DC7-D2CE-3D27-C973790440E9}"/>
              </a:ext>
            </a:extLst>
          </p:cNvPr>
          <p:cNvSpPr txBox="1"/>
          <p:nvPr/>
        </p:nvSpPr>
        <p:spPr>
          <a:xfrm>
            <a:off x="6994524" y="271342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tx2"/>
                </a:solidFill>
              </a:rPr>
              <a:t>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325203-BD2F-1C11-B3DC-685AB6FA3A0E}"/>
              </a:ext>
            </a:extLst>
          </p:cNvPr>
          <p:cNvSpPr txBox="1"/>
          <p:nvPr/>
        </p:nvSpPr>
        <p:spPr>
          <a:xfrm>
            <a:off x="6930307" y="5355120"/>
            <a:ext cx="95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tx2"/>
                </a:solidFill>
              </a:rPr>
              <a:t>Shared</a:t>
            </a:r>
          </a:p>
          <a:p>
            <a:pPr algn="ctr"/>
            <a:r>
              <a:rPr lang="en-GB" noProof="0" dirty="0">
                <a:solidFill>
                  <a:schemeClr val="tx2"/>
                </a:solidFill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21420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5" grpId="0" animBg="1"/>
      <p:bldP spid="26" grpId="0" animBg="1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F463-48C8-DD73-497C-7B1BE5351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34100-99B8-3075-6F80-7DA6EE289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D3E136-E1E7-22E4-30E4-61351979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20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2C73D3-CE20-B71F-2B07-528D89C0FDAD}"/>
              </a:ext>
            </a:extLst>
          </p:cNvPr>
          <p:cNvGrpSpPr/>
          <p:nvPr/>
        </p:nvGrpSpPr>
        <p:grpSpPr>
          <a:xfrm>
            <a:off x="368061" y="1079998"/>
            <a:ext cx="11463940" cy="4981899"/>
            <a:chOff x="4404590" y="1080000"/>
            <a:chExt cx="7153227" cy="3806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FBFA48-09CC-92E5-BD61-B33DFB742F2D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33079D-F258-24EA-3EF2-2B4DF2E50043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 err="1">
                  <a:solidFill>
                    <a:srgbClr val="FFFFFF"/>
                  </a:solidFill>
                </a:rPr>
                <a:t>ConfigMap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36539A-B826-1350-7092-C3E12D05A725}"/>
              </a:ext>
            </a:extLst>
          </p:cNvPr>
          <p:cNvSpPr txBox="1"/>
          <p:nvPr/>
        </p:nvSpPr>
        <p:spPr>
          <a:xfrm>
            <a:off x="730369" y="1667521"/>
            <a:ext cx="108980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v1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ConfigMap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-cm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labels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app.kubernetes.io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/component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server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app.kubernetes.io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/instance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admin.enabled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"true"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application.instanceLabelKey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argocd.argoproj.io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/instance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application.sync.impersonation.enabled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"false"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C2B75-8082-5CC9-0E32-1681B27B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DDD53-55FA-97A6-79F2-DD30BD80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0E6E56-4297-7F84-CC3F-92CECA2B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21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A82B87-D2CB-01AD-B507-B5D645CB38E3}"/>
              </a:ext>
            </a:extLst>
          </p:cNvPr>
          <p:cNvGrpSpPr/>
          <p:nvPr/>
        </p:nvGrpSpPr>
        <p:grpSpPr>
          <a:xfrm>
            <a:off x="368061" y="1079998"/>
            <a:ext cx="11463940" cy="5111838"/>
            <a:chOff x="4404590" y="1080000"/>
            <a:chExt cx="7153227" cy="38060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E6B73B-AD11-19D4-7724-6D2D2ACCF0EC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1A0957-02B3-583F-86C7-7EDDD4C61D30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>
                  <a:solidFill>
                    <a:srgbClr val="FFFFFF"/>
                  </a:solidFill>
                </a:rPr>
                <a:t>Deployment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AA2A24-E76E-B76F-5ACA-DDF834565683}"/>
              </a:ext>
            </a:extLst>
          </p:cNvPr>
          <p:cNvSpPr txBox="1"/>
          <p:nvPr/>
        </p:nvSpPr>
        <p:spPr>
          <a:xfrm>
            <a:off x="730369" y="1667521"/>
            <a:ext cx="108980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apps/v1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Deployment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my-app-server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my-app-prod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replicas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template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spec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containers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buNone/>
            </a:pP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    - </a:t>
            </a: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server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image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ghcr.io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castorw</a:t>
            </a:r>
            <a:r>
              <a:rPr lang="en-GB" sz="16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/techtalk-k8s-202503-my-app:latest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ports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env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resources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...</a:t>
            </a: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volumeMounts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livenessProbe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readinessProbe</a:t>
            </a:r>
            <a:r>
              <a:rPr lang="en-GB" sz="16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6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...</a:t>
            </a:r>
            <a:endParaRPr lang="en-GB" sz="16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6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6785B-D245-B6CB-A595-299B26AD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224816F-3038-22B3-6E51-BA3273B5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22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FCEF034-AEA6-E6B7-8FD5-28205238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Kubernetes Resources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3A61DC-899B-7D34-8969-DD30C8539C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>
                <a:latin typeface="PT Sans" panose="020B0503020203020204" pitchFamily="34" charset="77"/>
              </a:rPr>
              <a:t>Base resources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Node</a:t>
            </a:r>
            <a:r>
              <a:rPr lang="en-GB" sz="2400" noProof="0" dirty="0">
                <a:latin typeface="PT Sans" panose="020B0503020203020204" pitchFamily="34" charset="77"/>
              </a:rPr>
              <a:t> – a VM or server running base Kubernetes components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Namespace</a:t>
            </a:r>
            <a:r>
              <a:rPr lang="en-GB" sz="2400" noProof="0" dirty="0">
                <a:latin typeface="PT Sans" panose="020B0503020203020204" pitchFamily="34" charset="77"/>
              </a:rPr>
              <a:t> – provides isolation of environments/applications</a:t>
            </a:r>
            <a:endParaRPr lang="en-GB" sz="2400" b="1" noProof="0" dirty="0">
              <a:latin typeface="PT Sans" panose="020B0503020203020204" pitchFamily="34" charset="77"/>
            </a:endParaRP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Pod</a:t>
            </a:r>
            <a:r>
              <a:rPr lang="en-GB" sz="2400" noProof="0" dirty="0">
                <a:latin typeface="PT Sans" panose="020B0503020203020204" pitchFamily="34" charset="77"/>
              </a:rPr>
              <a:t> – smallest element of Kubernetes (wraps containers)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Deployment </a:t>
            </a:r>
            <a:r>
              <a:rPr lang="en-GB" sz="2400" noProof="0" dirty="0">
                <a:latin typeface="PT Sans" panose="020B0503020203020204" pitchFamily="34" charset="77"/>
              </a:rPr>
              <a:t>– describes application deployment</a:t>
            </a:r>
          </a:p>
          <a:p>
            <a:pPr lvl="1"/>
            <a:r>
              <a:rPr lang="en-GB" sz="2400" b="1" noProof="0" dirty="0" err="1">
                <a:latin typeface="PT Sans" panose="020B0503020203020204" pitchFamily="34" charset="77"/>
              </a:rPr>
              <a:t>StatefulSet</a:t>
            </a:r>
            <a:r>
              <a:rPr lang="en-GB" sz="2400" b="1" noProof="0" dirty="0">
                <a:latin typeface="PT Sans" panose="020B0503020203020204" pitchFamily="34" charset="77"/>
              </a:rPr>
              <a:t> </a:t>
            </a:r>
            <a:r>
              <a:rPr lang="en-GB" sz="2400" noProof="0" dirty="0">
                <a:latin typeface="PT Sans" panose="020B0503020203020204" pitchFamily="34" charset="77"/>
              </a:rPr>
              <a:t>– describes stateful application deployment</a:t>
            </a:r>
          </a:p>
          <a:p>
            <a:pPr lvl="1"/>
            <a:r>
              <a:rPr lang="en-GB" sz="2400" b="1" noProof="0" dirty="0" err="1">
                <a:latin typeface="PT Sans" panose="020B0503020203020204" pitchFamily="34" charset="77"/>
              </a:rPr>
              <a:t>ConfigMap</a:t>
            </a:r>
            <a:r>
              <a:rPr lang="en-GB" sz="2400" b="1" noProof="0" dirty="0">
                <a:latin typeface="PT Sans" panose="020B0503020203020204" pitchFamily="34" charset="77"/>
              </a:rPr>
              <a:t> </a:t>
            </a:r>
            <a:r>
              <a:rPr lang="en-GB" sz="2400" noProof="0" dirty="0">
                <a:latin typeface="PT Sans" panose="020B0503020203020204" pitchFamily="34" charset="77"/>
              </a:rPr>
              <a:t>– stores configuration files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Secret</a:t>
            </a:r>
            <a:r>
              <a:rPr lang="en-GB" sz="2400" noProof="0" dirty="0">
                <a:latin typeface="PT Sans" panose="020B0503020203020204" pitchFamily="34" charset="77"/>
              </a:rPr>
              <a:t> – stores sensitive information (credentials, keys, …)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Service</a:t>
            </a:r>
            <a:r>
              <a:rPr lang="en-GB" sz="2400" noProof="0" dirty="0">
                <a:latin typeface="PT Sans" panose="020B0503020203020204" pitchFamily="34" charset="77"/>
              </a:rPr>
              <a:t> – makes applications accessible within or outside cluster</a:t>
            </a:r>
          </a:p>
          <a:p>
            <a:pPr lvl="1"/>
            <a:r>
              <a:rPr lang="en-GB" sz="2400" b="1" noProof="0" dirty="0">
                <a:latin typeface="PT Sans" panose="020B0503020203020204" pitchFamily="34" charset="77"/>
              </a:rPr>
              <a:t>Ingress</a:t>
            </a:r>
            <a:r>
              <a:rPr lang="en-GB" sz="2400" noProof="0" dirty="0">
                <a:latin typeface="PT Sans" panose="020B0503020203020204" pitchFamily="34" charset="77"/>
              </a:rPr>
              <a:t> – extended resource for HTTP-based endpoints</a:t>
            </a:r>
            <a:endParaRPr lang="en-GB" sz="2400" b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924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634A-65A9-A8E4-E342-8FDDB4AB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51ACB8-1B15-77A8-E52C-478FA36F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The Stack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58ACCC-8B9E-00B9-5D2F-013E5B25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B7CE56-B4D0-B438-3E9F-08ABBADA6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1" y="1016242"/>
            <a:ext cx="728420" cy="728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1CD35-8B7C-51C5-1AEB-4492DE8568A1}"/>
              </a:ext>
            </a:extLst>
          </p:cNvPr>
          <p:cNvSpPr txBox="1"/>
          <p:nvPr/>
        </p:nvSpPr>
        <p:spPr>
          <a:xfrm>
            <a:off x="1203605" y="1149619"/>
            <a:ext cx="220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 err="1">
                <a:solidFill>
                  <a:schemeClr val="accent2"/>
                </a:solidFill>
              </a:rPr>
              <a:t>DigitalOcean</a:t>
            </a:r>
            <a:endParaRPr lang="en-GB" sz="2400" b="1" noProof="0" dirty="0">
              <a:solidFill>
                <a:schemeClr val="accent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2A0E1D-5FF2-A28D-90EA-558A9902455F}"/>
              </a:ext>
            </a:extLst>
          </p:cNvPr>
          <p:cNvSpPr/>
          <p:nvPr/>
        </p:nvSpPr>
        <p:spPr>
          <a:xfrm>
            <a:off x="358800" y="1847336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54D8B-70E5-280D-63D3-7A42090ABA43}"/>
              </a:ext>
            </a:extLst>
          </p:cNvPr>
          <p:cNvSpPr txBox="1"/>
          <p:nvPr/>
        </p:nvSpPr>
        <p:spPr>
          <a:xfrm>
            <a:off x="1203605" y="206258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Kubernetes Cluster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C2FAB39-79A6-2AD0-BC1D-0BE802C25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185" y="1966305"/>
            <a:ext cx="612035" cy="5926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BA482F-6FAC-0301-FF4F-F384A39D8088}"/>
              </a:ext>
            </a:extLst>
          </p:cNvPr>
          <p:cNvSpPr/>
          <p:nvPr/>
        </p:nvSpPr>
        <p:spPr>
          <a:xfrm>
            <a:off x="358800" y="2772228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A206E-610D-B63B-D4B0-E3804EFD1F19}"/>
              </a:ext>
            </a:extLst>
          </p:cNvPr>
          <p:cNvSpPr txBox="1"/>
          <p:nvPr/>
        </p:nvSpPr>
        <p:spPr>
          <a:xfrm>
            <a:off x="1203605" y="2987476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DNS Domain Service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4C408C-338C-DB11-2F20-6F22AD67B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679" y="2970411"/>
            <a:ext cx="499047" cy="49904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4A7C27E-2254-EA2D-A9B2-6C54AE505A1F}"/>
              </a:ext>
            </a:extLst>
          </p:cNvPr>
          <p:cNvSpPr/>
          <p:nvPr/>
        </p:nvSpPr>
        <p:spPr>
          <a:xfrm>
            <a:off x="358800" y="3697120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BE6C4-EBBA-A40B-2F9A-161214C986B1}"/>
              </a:ext>
            </a:extLst>
          </p:cNvPr>
          <p:cNvSpPr txBox="1"/>
          <p:nvPr/>
        </p:nvSpPr>
        <p:spPr>
          <a:xfrm>
            <a:off x="1203605" y="3912368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Load-Balancer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0C8B05-A728-32A1-1CC4-49C348634E36}"/>
              </a:ext>
            </a:extLst>
          </p:cNvPr>
          <p:cNvSpPr/>
          <p:nvPr/>
        </p:nvSpPr>
        <p:spPr>
          <a:xfrm>
            <a:off x="358800" y="4644596"/>
            <a:ext cx="3547048" cy="830609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CA678-DA59-3CDF-8894-0AC9CD34E568}"/>
              </a:ext>
            </a:extLst>
          </p:cNvPr>
          <p:cNvSpPr txBox="1"/>
          <p:nvPr/>
        </p:nvSpPr>
        <p:spPr>
          <a:xfrm>
            <a:off x="1203605" y="485984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Block Storage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356539C8-83AA-4032-255A-4A2F6C302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946" y="4787642"/>
            <a:ext cx="544513" cy="54451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5951184-4F2C-6C76-3756-6FF88B461A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285" y="3889288"/>
            <a:ext cx="557836" cy="4462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7DFA413-A229-6249-7A9F-EEEAEF923F13}"/>
              </a:ext>
            </a:extLst>
          </p:cNvPr>
          <p:cNvSpPr/>
          <p:nvPr/>
        </p:nvSpPr>
        <p:spPr>
          <a:xfrm>
            <a:off x="7947804" y="1364219"/>
            <a:ext cx="3884196" cy="4800792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011A3C-2B3B-BD1B-AEE8-C49AD3FB75A4}"/>
              </a:ext>
            </a:extLst>
          </p:cNvPr>
          <p:cNvSpPr/>
          <p:nvPr/>
        </p:nvSpPr>
        <p:spPr>
          <a:xfrm>
            <a:off x="8117949" y="1526995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125D7C-0E5E-6A6E-203C-933BE0A5CA1E}"/>
              </a:ext>
            </a:extLst>
          </p:cNvPr>
          <p:cNvSpPr txBox="1"/>
          <p:nvPr/>
        </p:nvSpPr>
        <p:spPr>
          <a:xfrm>
            <a:off x="8962754" y="1730300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Metrics Server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187B3FBC-982E-850B-7116-BAEB2931C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1634021"/>
            <a:ext cx="612035" cy="5926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9D523DD-FAE5-2809-299D-B22F7B1C4720}"/>
              </a:ext>
            </a:extLst>
          </p:cNvPr>
          <p:cNvSpPr/>
          <p:nvPr/>
        </p:nvSpPr>
        <p:spPr>
          <a:xfrm>
            <a:off x="8117949" y="2470150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B99933-B6EE-BB46-E96A-A222836265A2}"/>
              </a:ext>
            </a:extLst>
          </p:cNvPr>
          <p:cNvSpPr txBox="1"/>
          <p:nvPr/>
        </p:nvSpPr>
        <p:spPr>
          <a:xfrm>
            <a:off x="8962754" y="2673455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Ingress NGINX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AA2E7694-85FE-8A0C-5BD2-8FCCA754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2577176"/>
            <a:ext cx="612035" cy="59266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FB8C502-1A09-53D3-F7F5-34B569BDA3EC}"/>
              </a:ext>
            </a:extLst>
          </p:cNvPr>
          <p:cNvSpPr/>
          <p:nvPr/>
        </p:nvSpPr>
        <p:spPr>
          <a:xfrm>
            <a:off x="8117949" y="4279948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5609BB-ED9A-85BF-D076-E9644FFB6AC5}"/>
              </a:ext>
            </a:extLst>
          </p:cNvPr>
          <p:cNvSpPr txBox="1"/>
          <p:nvPr/>
        </p:nvSpPr>
        <p:spPr>
          <a:xfrm>
            <a:off x="8962754" y="4483253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Cert-manager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5D07663B-03C1-C11C-D6A3-3C980818A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4386974"/>
            <a:ext cx="612035" cy="59266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378FFEC-3839-132B-5169-5F255D3627EB}"/>
              </a:ext>
            </a:extLst>
          </p:cNvPr>
          <p:cNvSpPr/>
          <p:nvPr/>
        </p:nvSpPr>
        <p:spPr>
          <a:xfrm>
            <a:off x="8117949" y="5211601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1AF35D-0FEB-6F10-CE7E-5F5FE6163988}"/>
              </a:ext>
            </a:extLst>
          </p:cNvPr>
          <p:cNvSpPr txBox="1"/>
          <p:nvPr/>
        </p:nvSpPr>
        <p:spPr>
          <a:xfrm>
            <a:off x="8962754" y="5414906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 err="1">
                <a:solidFill>
                  <a:schemeClr val="tx2"/>
                </a:solidFill>
              </a:rPr>
              <a:t>ArgoCD</a:t>
            </a:r>
            <a:endParaRPr lang="en-GB" sz="2000" noProof="0" dirty="0">
              <a:solidFill>
                <a:schemeClr val="tx2"/>
              </a:solidFill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361461A-199D-BA34-CDC9-88B3637D8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334" y="5318627"/>
            <a:ext cx="612035" cy="59266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426A0C4-E194-42E2-EB86-3916F98ADA34}"/>
              </a:ext>
            </a:extLst>
          </p:cNvPr>
          <p:cNvSpPr txBox="1"/>
          <p:nvPr/>
        </p:nvSpPr>
        <p:spPr>
          <a:xfrm>
            <a:off x="7947804" y="902554"/>
            <a:ext cx="260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0" dirty="0">
                <a:solidFill>
                  <a:schemeClr val="accent3"/>
                </a:solidFill>
              </a:rPr>
              <a:t>Helm Releases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212FE2BE-9A24-DD91-F428-304CA83FF2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24815" y="4412611"/>
            <a:ext cx="1219200" cy="1219200"/>
          </a:xfrm>
          <a:prstGeom prst="rect">
            <a:avLst/>
          </a:prstGeom>
        </p:spPr>
      </p:pic>
      <p:sp>
        <p:nvSpPr>
          <p:cNvPr id="72" name="Right Arrow 71">
            <a:extLst>
              <a:ext uri="{FF2B5EF4-FFF2-40B4-BE49-F238E27FC236}">
                <a16:creationId xmlns:a16="http://schemas.microsoft.com/office/drawing/2014/main" id="{21938486-734C-B411-D135-3B744DD5447F}"/>
              </a:ext>
            </a:extLst>
          </p:cNvPr>
          <p:cNvSpPr/>
          <p:nvPr/>
        </p:nvSpPr>
        <p:spPr>
          <a:xfrm rot="13634878">
            <a:off x="3728339" y="3265669"/>
            <a:ext cx="22233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BDE862F8-093F-ADCB-3827-3152582E9545}"/>
              </a:ext>
            </a:extLst>
          </p:cNvPr>
          <p:cNvSpPr/>
          <p:nvPr/>
        </p:nvSpPr>
        <p:spPr>
          <a:xfrm>
            <a:off x="4174633" y="2255321"/>
            <a:ext cx="3606168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6" name="Right Arrow 75">
            <a:extLst>
              <a:ext uri="{FF2B5EF4-FFF2-40B4-BE49-F238E27FC236}">
                <a16:creationId xmlns:a16="http://schemas.microsoft.com/office/drawing/2014/main" id="{F620143C-CF21-B2ED-D3EC-160731F077B7}"/>
              </a:ext>
            </a:extLst>
          </p:cNvPr>
          <p:cNvSpPr/>
          <p:nvPr/>
        </p:nvSpPr>
        <p:spPr>
          <a:xfrm rot="13634878">
            <a:off x="3827995" y="3649929"/>
            <a:ext cx="1717309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752351AA-7BA0-E1D9-BA21-7A8682145F8A}"/>
              </a:ext>
            </a:extLst>
          </p:cNvPr>
          <p:cNvSpPr/>
          <p:nvPr/>
        </p:nvSpPr>
        <p:spPr>
          <a:xfrm rot="19461038">
            <a:off x="6271222" y="3847943"/>
            <a:ext cx="1717309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4652EE-4254-BE97-8ECC-2F00748980FC}"/>
              </a:ext>
            </a:extLst>
          </p:cNvPr>
          <p:cNvSpPr txBox="1"/>
          <p:nvPr/>
        </p:nvSpPr>
        <p:spPr>
          <a:xfrm>
            <a:off x="4874971" y="5631811"/>
            <a:ext cx="22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Terraform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(</a:t>
            </a:r>
            <a:r>
              <a:rPr lang="en-GB" sz="2400" b="1" noProof="0" dirty="0" err="1">
                <a:solidFill>
                  <a:schemeClr val="tx2"/>
                </a:solidFill>
              </a:rPr>
              <a:t>IaaC</a:t>
            </a:r>
            <a:r>
              <a:rPr lang="en-GB" sz="2400" b="1" noProof="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08B05D-7580-D82B-F01F-79798DB33D63}"/>
              </a:ext>
            </a:extLst>
          </p:cNvPr>
          <p:cNvSpPr/>
          <p:nvPr/>
        </p:nvSpPr>
        <p:spPr>
          <a:xfrm>
            <a:off x="8124428" y="3375049"/>
            <a:ext cx="3547048" cy="83060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E08985-0718-CFEE-8225-3D98819DC768}"/>
              </a:ext>
            </a:extLst>
          </p:cNvPr>
          <p:cNvSpPr txBox="1"/>
          <p:nvPr/>
        </p:nvSpPr>
        <p:spPr>
          <a:xfrm>
            <a:off x="8969233" y="3578354"/>
            <a:ext cx="260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noProof="0" dirty="0">
                <a:solidFill>
                  <a:schemeClr val="tx2"/>
                </a:solidFill>
              </a:rPr>
              <a:t>External DNS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61560024-3CD7-0CDC-734A-59DC3274E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0813" y="3482075"/>
            <a:ext cx="61203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5" grpId="0" animBg="1"/>
      <p:bldP spid="16" grpId="0"/>
      <p:bldP spid="25" grpId="0" animBg="1"/>
      <p:bldP spid="26" grpId="0"/>
      <p:bldP spid="28" grpId="0" animBg="1"/>
      <p:bldP spid="29" grpId="0"/>
      <p:bldP spid="50" grpId="0" animBg="1"/>
      <p:bldP spid="51" grpId="0" animBg="1"/>
      <p:bldP spid="52" grpId="0"/>
      <p:bldP spid="55" grpId="0" animBg="1"/>
      <p:bldP spid="56" grpId="0"/>
      <p:bldP spid="59" grpId="0" animBg="1"/>
      <p:bldP spid="60" grpId="0"/>
      <p:bldP spid="62" grpId="0" animBg="1"/>
      <p:bldP spid="63" grpId="0"/>
      <p:bldP spid="68" grpId="0"/>
      <p:bldP spid="72" grpId="0" animBg="1"/>
      <p:bldP spid="75" grpId="0" animBg="1"/>
      <p:bldP spid="76" grpId="0" animBg="1"/>
      <p:bldP spid="77" grpId="0" animBg="1"/>
      <p:bldP spid="78" grpId="0"/>
      <p:bldP spid="79" grpId="0" animBg="1"/>
      <p:bldP spid="8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3FE1D-98EC-53D0-8970-E58ADDF5A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872DFED-4CAA-EC92-BD2A-9A6850C3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213049-F1DF-8B3C-7BF9-40666F71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The Stack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223ABF-2F2F-FBDF-9543-08E607F4FA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b="1" noProof="0" dirty="0" err="1">
                <a:latin typeface="PT Sans" panose="020B0503020203020204" pitchFamily="34" charset="77"/>
              </a:rPr>
              <a:t>DigitalOcean</a:t>
            </a:r>
            <a:r>
              <a:rPr lang="en-GB" b="1" noProof="0" dirty="0">
                <a:latin typeface="PT Sans" panose="020B0503020203020204" pitchFamily="34" charset="77"/>
              </a:rPr>
              <a:t> Managed Services </a:t>
            </a:r>
            <a:r>
              <a:rPr lang="en-GB" noProof="0" dirty="0">
                <a:latin typeface="PT Sans" panose="020B0503020203020204" pitchFamily="34" charset="77"/>
              </a:rPr>
              <a:t>– Kubernetes, DNS, Load-Balancing, Block Storage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Kubernetes Infrastructure Applications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Metrics Server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Ingress NGINX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Cert-manager</a:t>
            </a:r>
          </a:p>
          <a:p>
            <a:pPr lvl="1"/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Helm </a:t>
            </a:r>
            <a:r>
              <a:rPr lang="en-GB" noProof="0" dirty="0">
                <a:latin typeface="PT Sans" panose="020B0503020203020204" pitchFamily="34" charset="77"/>
              </a:rPr>
              <a:t>– Kubernetes template-based package manager</a:t>
            </a:r>
            <a:endParaRPr lang="en-GB" b="1" noProof="0" dirty="0">
              <a:latin typeface="PT Sans" panose="020B0503020203020204" pitchFamily="34" charset="77"/>
            </a:endParaRPr>
          </a:p>
          <a:p>
            <a:r>
              <a:rPr lang="en-GB" b="1" noProof="0" dirty="0">
                <a:latin typeface="PT Sans" panose="020B0503020203020204" pitchFamily="34" charset="77"/>
              </a:rPr>
              <a:t>Infrastructure as a Code </a:t>
            </a:r>
            <a:r>
              <a:rPr lang="en-GB" noProof="0" dirty="0">
                <a:latin typeface="PT Sans" panose="020B0503020203020204" pitchFamily="34" charset="77"/>
              </a:rPr>
              <a:t>approach using </a:t>
            </a:r>
            <a:r>
              <a:rPr lang="en-GB" b="1" noProof="0" dirty="0">
                <a:latin typeface="PT Sans" panose="020B0503020203020204" pitchFamily="34" charset="77"/>
              </a:rPr>
              <a:t>Terraform</a:t>
            </a:r>
          </a:p>
          <a:p>
            <a:pPr lvl="1"/>
            <a:r>
              <a:rPr lang="en-GB" noProof="0" dirty="0">
                <a:latin typeface="PT Sans" panose="020B0503020203020204" pitchFamily="34" charset="77"/>
              </a:rPr>
              <a:t>No manual interactions to deploy entire application</a:t>
            </a: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3900" i="1" noProof="0" dirty="0">
              <a:latin typeface="PT Sans" panose="020B0503020203020204" pitchFamily="34" charset="77"/>
            </a:endParaRPr>
          </a:p>
          <a:p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205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4A191-76F4-488D-0E33-C9391EEBF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92437-22DC-C0D0-425D-C8C66CDB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BAF643-E2C8-183C-A64F-9A075410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25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D48B6-F07C-3E87-FBFF-253AF65EBE31}"/>
              </a:ext>
            </a:extLst>
          </p:cNvPr>
          <p:cNvGrpSpPr/>
          <p:nvPr/>
        </p:nvGrpSpPr>
        <p:grpSpPr>
          <a:xfrm>
            <a:off x="368061" y="1079998"/>
            <a:ext cx="11463940" cy="5111838"/>
            <a:chOff x="4404590" y="1080000"/>
            <a:chExt cx="7153227" cy="38060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852F8B-74D2-8346-21C8-AA7B5CFE2321}"/>
                </a:ext>
              </a:extLst>
            </p:cNvPr>
            <p:cNvSpPr/>
            <p:nvPr/>
          </p:nvSpPr>
          <p:spPr>
            <a:xfrm>
              <a:off x="4404590" y="1080000"/>
              <a:ext cx="7153227" cy="3806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05090C-E7B5-BD5A-6044-635E9E08E3E8}"/>
                </a:ext>
              </a:extLst>
            </p:cNvPr>
            <p:cNvSpPr txBox="1"/>
            <p:nvPr/>
          </p:nvSpPr>
          <p:spPr>
            <a:xfrm>
              <a:off x="4404590" y="1080000"/>
              <a:ext cx="7148197" cy="446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noProof="0" dirty="0">
                  <a:solidFill>
                    <a:srgbClr val="FFFFFF"/>
                  </a:solidFill>
                </a:rPr>
                <a:t>01-k8s-cluster.tf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69FFFDA-6CF6-0E7E-08F8-ACC24B2BAC1C}"/>
              </a:ext>
            </a:extLst>
          </p:cNvPr>
          <p:cNvSpPr txBox="1"/>
          <p:nvPr/>
        </p:nvSpPr>
        <p:spPr>
          <a:xfrm>
            <a:off x="483079" y="1680024"/>
            <a:ext cx="110935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resource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digitalocean_kubernetes_cluster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"cluster"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name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var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k8s_cluster_name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region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"fra1"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version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"1.32.2-do.0"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auto_upgrade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false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destroy_all_associated_resources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true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kubeconfig_expire_seconds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315360000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GB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node_pool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name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${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k8s_cluster_name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-pool-1"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size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"s-1vcpu-2gb"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node_count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pPr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00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035C-49F8-C8AE-DDE1-2BCA282D6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F136063-6BD0-D834-A2CF-106D77E1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26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E903BD-9D98-0826-D4A1-B8ED37F48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EEA06A-3B33-57F9-95C6-B9B4F7DE17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PT Sans" panose="020B0503020203020204" pitchFamily="34" charset="77"/>
              </a:rPr>
              <a:t>Allows definition of cluster resources as a code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Manages dependencies and syncs resource states in required order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Takes care of differences between live resource and desired state in code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Stores full state information</a:t>
            </a: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0954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9411A-B679-74E9-60DB-164FD207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634273D-9497-D3A9-46F0-3A5A9CAB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57AFC6A-0585-2B20-3DA0-E910D5D7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Helm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717EF8-1341-7DDF-33CD-5772CD00D1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PT Sans" panose="020B0503020203020204" pitchFamily="34" charset="77"/>
              </a:rPr>
              <a:t>Helm </a:t>
            </a:r>
            <a:r>
              <a:rPr lang="en-GB" sz="2800" dirty="0">
                <a:latin typeface="PT Sans" panose="020B0503020203020204" pitchFamily="34" charset="77"/>
              </a:rPr>
              <a:t>is a ”package manager” based on templates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Generates YAML files containing Kubernetes resources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Uses templating to generate resources from provided values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Provides </a:t>
            </a:r>
            <a:r>
              <a:rPr lang="en-GB" sz="2800" b="1" noProof="0" dirty="0">
                <a:latin typeface="PT Sans" panose="020B0503020203020204" pitchFamily="34" charset="77"/>
              </a:rPr>
              <a:t>high reusability</a:t>
            </a:r>
            <a:r>
              <a:rPr lang="en-GB" sz="2800" noProof="0" dirty="0">
                <a:latin typeface="PT Sans" panose="020B0503020203020204" pitchFamily="34" charset="77"/>
              </a:rPr>
              <a:t> of application templates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Template packages are called </a:t>
            </a:r>
            <a:r>
              <a:rPr lang="en-GB" sz="2800" b="1" dirty="0">
                <a:latin typeface="PT Sans" panose="020B0503020203020204" pitchFamily="34" charset="77"/>
              </a:rPr>
              <a:t>Helm Charts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6718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5BAF-7097-4A4D-895A-BA7C10BC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7AB6B11-E864-D08C-08FF-B0077802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28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A25E03D-881E-CB12-D28D-ED694C306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F46163-8B9E-42B7-71EB-8DBE847E1D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/>
          </a:bodyPr>
          <a:lstStyle/>
          <a:p>
            <a:r>
              <a:rPr lang="en-GB" sz="2800" b="1" noProof="0" dirty="0" err="1">
                <a:latin typeface="PT Sans" panose="020B0503020203020204" pitchFamily="34" charset="77"/>
              </a:rPr>
              <a:t>ArgoCD</a:t>
            </a:r>
            <a:r>
              <a:rPr lang="en-GB" sz="2800" b="1" noProof="0" dirty="0">
                <a:latin typeface="PT Sans" panose="020B0503020203020204" pitchFamily="34" charset="77"/>
              </a:rPr>
              <a:t> </a:t>
            </a:r>
            <a:r>
              <a:rPr lang="en-GB" sz="2800" dirty="0">
                <a:latin typeface="PT Sans" panose="020B0503020203020204" pitchFamily="34" charset="77"/>
              </a:rPr>
              <a:t>is a complete continuous delivery toolchain for Kubernetes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Can use </a:t>
            </a:r>
            <a:r>
              <a:rPr lang="en-GB" sz="2800" b="1" dirty="0">
                <a:latin typeface="PT Sans" panose="020B0503020203020204" pitchFamily="34" charset="77"/>
              </a:rPr>
              <a:t>Helm</a:t>
            </a:r>
            <a:r>
              <a:rPr lang="en-GB" sz="2800" dirty="0">
                <a:latin typeface="PT Sans" panose="020B0503020203020204" pitchFamily="34" charset="77"/>
              </a:rPr>
              <a:t> to generate application manifests and </a:t>
            </a:r>
            <a:r>
              <a:rPr lang="en-GB" sz="2800" b="1" dirty="0">
                <a:latin typeface="PT Sans" panose="020B0503020203020204" pitchFamily="34" charset="77"/>
              </a:rPr>
              <a:t>apply them to cluster</a:t>
            </a:r>
            <a:endParaRPr lang="en-GB" sz="2800" dirty="0">
              <a:latin typeface="PT Sans" panose="020B0503020203020204" pitchFamily="34" charset="77"/>
            </a:endParaRPr>
          </a:p>
          <a:p>
            <a:r>
              <a:rPr lang="en-GB" sz="2800" noProof="0" dirty="0">
                <a:latin typeface="PT Sans" panose="020B0503020203020204" pitchFamily="34" charset="77"/>
              </a:rPr>
              <a:t>Monitors state of the application and can automatically recover failures</a:t>
            </a:r>
          </a:p>
          <a:p>
            <a:r>
              <a:rPr lang="en-GB" sz="2800" dirty="0">
                <a:latin typeface="PT Sans" panose="020B0503020203020204" pitchFamily="34" charset="77"/>
              </a:rPr>
              <a:t>Provides a </a:t>
            </a:r>
            <a:r>
              <a:rPr lang="en-GB" sz="2800" b="1" dirty="0">
                <a:latin typeface="PT Sans" panose="020B0503020203020204" pitchFamily="34" charset="77"/>
              </a:rPr>
              <a:t>good-looking user interface</a:t>
            </a:r>
            <a:r>
              <a:rPr lang="en-GB" sz="2800" dirty="0">
                <a:latin typeface="PT Sans" panose="020B0503020203020204" pitchFamily="34" charset="77"/>
              </a:rPr>
              <a:t> for management and troubleshooting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pPr marL="0" indent="0">
              <a:buNone/>
            </a:pPr>
            <a:endParaRPr lang="en-GB" sz="4000" i="1" noProof="0" dirty="0">
              <a:latin typeface="PT Sans" panose="020B0503020203020204" pitchFamily="34" charset="77"/>
            </a:endParaRPr>
          </a:p>
          <a:p>
            <a:endParaRPr lang="en-GB" sz="28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896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AD36F-5AAC-D750-0BC7-F8594A2F2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3A8EE-24E1-4B0D-2BCF-3265A5CF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Terraform Apply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66B8CD-177A-58CB-C779-33E277D6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29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B952F4-A7F6-E441-A486-915804DB3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800" y="1080000"/>
            <a:ext cx="1219200" cy="121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07579-64E3-AA9D-D764-B203620F6897}"/>
              </a:ext>
            </a:extLst>
          </p:cNvPr>
          <p:cNvSpPr/>
          <p:nvPr/>
        </p:nvSpPr>
        <p:spPr>
          <a:xfrm>
            <a:off x="1738068" y="1080001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65590E-FD55-4899-61DE-1413791D9F18}"/>
              </a:ext>
            </a:extLst>
          </p:cNvPr>
          <p:cNvSpPr txBox="1"/>
          <p:nvPr/>
        </p:nvSpPr>
        <p:spPr>
          <a:xfrm>
            <a:off x="1857554" y="1143055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Create Kubernetes Cluster in </a:t>
            </a:r>
            <a:r>
              <a:rPr lang="en-GB" sz="2400" dirty="0" err="1">
                <a:solidFill>
                  <a:schemeClr val="bg1"/>
                </a:solidFill>
              </a:rPr>
              <a:t>DigitalOcean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7C411-A023-8EB8-B8A9-7D05B99C3CF7}"/>
              </a:ext>
            </a:extLst>
          </p:cNvPr>
          <p:cNvSpPr/>
          <p:nvPr/>
        </p:nvSpPr>
        <p:spPr>
          <a:xfrm>
            <a:off x="1732317" y="2377243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4E0CA-84F7-5B2B-3CCC-589857101EE6}"/>
              </a:ext>
            </a:extLst>
          </p:cNvPr>
          <p:cNvSpPr txBox="1"/>
          <p:nvPr/>
        </p:nvSpPr>
        <p:spPr>
          <a:xfrm>
            <a:off x="1857554" y="2440298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Metrics Server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B99358-A605-A622-7BA3-B191FED5CE28}"/>
              </a:ext>
            </a:extLst>
          </p:cNvPr>
          <p:cNvSpPr/>
          <p:nvPr/>
        </p:nvSpPr>
        <p:spPr>
          <a:xfrm>
            <a:off x="1732317" y="3027099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8E434-7A9E-71F9-5C70-26656947E962}"/>
              </a:ext>
            </a:extLst>
          </p:cNvPr>
          <p:cNvSpPr txBox="1"/>
          <p:nvPr/>
        </p:nvSpPr>
        <p:spPr>
          <a:xfrm>
            <a:off x="1851803" y="3090153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External DNS Controller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82E16D-06EE-11F9-44FA-D9CC59224E67}"/>
              </a:ext>
            </a:extLst>
          </p:cNvPr>
          <p:cNvSpPr/>
          <p:nvPr/>
        </p:nvSpPr>
        <p:spPr>
          <a:xfrm>
            <a:off x="1732317" y="3671205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6B0C5-3E64-6097-FFB2-37FD904B63B9}"/>
              </a:ext>
            </a:extLst>
          </p:cNvPr>
          <p:cNvSpPr txBox="1"/>
          <p:nvPr/>
        </p:nvSpPr>
        <p:spPr>
          <a:xfrm>
            <a:off x="1851803" y="3734259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Cert-manager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3C8BF2-CBC9-2248-2285-31764903C5BE}"/>
              </a:ext>
            </a:extLst>
          </p:cNvPr>
          <p:cNvSpPr/>
          <p:nvPr/>
        </p:nvSpPr>
        <p:spPr>
          <a:xfrm>
            <a:off x="1726566" y="4321061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30AD2D-8FDC-0E80-E28C-211CC2C41C83}"/>
              </a:ext>
            </a:extLst>
          </p:cNvPr>
          <p:cNvSpPr txBox="1"/>
          <p:nvPr/>
        </p:nvSpPr>
        <p:spPr>
          <a:xfrm>
            <a:off x="1846052" y="4384115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Install </a:t>
            </a:r>
            <a:r>
              <a:rPr lang="en-GB" sz="2400" dirty="0" err="1">
                <a:solidFill>
                  <a:schemeClr val="bg1"/>
                </a:solidFill>
              </a:rPr>
              <a:t>ArgoCD</a:t>
            </a:r>
            <a:r>
              <a:rPr lang="en-GB" sz="2400" dirty="0">
                <a:solidFill>
                  <a:schemeClr val="bg1"/>
                </a:solidFill>
              </a:rPr>
              <a:t> using Helm Provider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E4CC5C-4464-8B03-386E-9D2D44B6C1CB}"/>
              </a:ext>
            </a:extLst>
          </p:cNvPr>
          <p:cNvSpPr/>
          <p:nvPr/>
        </p:nvSpPr>
        <p:spPr>
          <a:xfrm>
            <a:off x="1726566" y="4965167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C0F04A-63F8-BD61-D853-079DBBCA2C8D}"/>
              </a:ext>
            </a:extLst>
          </p:cNvPr>
          <p:cNvSpPr txBox="1"/>
          <p:nvPr/>
        </p:nvSpPr>
        <p:spPr>
          <a:xfrm>
            <a:off x="1846052" y="5028221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Deploy our app using </a:t>
            </a:r>
            <a:r>
              <a:rPr lang="en-GB" sz="2400" b="1" dirty="0" err="1">
                <a:solidFill>
                  <a:schemeClr val="bg1"/>
                </a:solidFill>
              </a:rPr>
              <a:t>ArgoCD</a:t>
            </a:r>
            <a:r>
              <a:rPr lang="en-GB" sz="2400" b="1" dirty="0">
                <a:solidFill>
                  <a:schemeClr val="bg1"/>
                </a:solidFill>
              </a:rPr>
              <a:t> Application (from Helm Chart)</a:t>
            </a:r>
            <a:endParaRPr lang="en-GB" sz="2400" b="1" noProof="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A2BECE-1B01-8DA8-F1C9-0701EFF9ADCC}"/>
              </a:ext>
            </a:extLst>
          </p:cNvPr>
          <p:cNvSpPr/>
          <p:nvPr/>
        </p:nvSpPr>
        <p:spPr>
          <a:xfrm>
            <a:off x="1738068" y="1724107"/>
            <a:ext cx="10093931" cy="5877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CB1891-D87A-0BF7-0D0E-A3D8A373F3CE}"/>
              </a:ext>
            </a:extLst>
          </p:cNvPr>
          <p:cNvSpPr txBox="1"/>
          <p:nvPr/>
        </p:nvSpPr>
        <p:spPr>
          <a:xfrm>
            <a:off x="1857554" y="1787161"/>
            <a:ext cx="96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Create DNS Domain in </a:t>
            </a:r>
            <a:r>
              <a:rPr lang="en-GB" sz="2400" dirty="0" err="1">
                <a:solidFill>
                  <a:schemeClr val="bg1"/>
                </a:solidFill>
              </a:rPr>
              <a:t>DigitalOcean</a:t>
            </a:r>
            <a:endParaRPr lang="en-GB" sz="2400" noProof="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DF6E25-6BA4-4F24-5A4E-6CC0123E0004}"/>
              </a:ext>
            </a:extLst>
          </p:cNvPr>
          <p:cNvSpPr txBox="1"/>
          <p:nvPr/>
        </p:nvSpPr>
        <p:spPr>
          <a:xfrm>
            <a:off x="1726566" y="5711269"/>
            <a:ext cx="467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accent3"/>
                </a:solidFill>
              </a:rPr>
              <a:t>…in under 10 minutes!</a:t>
            </a:r>
            <a:endParaRPr lang="en-GB" sz="3600" b="1" noProof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3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3" grpId="0" animBg="1"/>
      <p:bldP spid="14" grpId="0"/>
      <p:bldP spid="20" grpId="0" animBg="1"/>
      <p:bldP spid="21" grpId="0"/>
      <p:bldP spid="22" grpId="0" animBg="1"/>
      <p:bldP spid="23" grpId="0"/>
      <p:bldP spid="24" grpId="0" animBg="1"/>
      <p:bldP spid="27" grpId="0"/>
      <p:bldP spid="30" grpId="0" animBg="1"/>
      <p:bldP spid="31" grpId="0"/>
      <p:bldP spid="36" grpId="0" animBg="1"/>
      <p:bldP spid="37" grpId="0"/>
      <p:bldP spid="3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6D37-0FCA-E587-B1BB-34C64F2B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A4BB165-AC13-0159-4512-8D0E6A21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000" y="6362790"/>
            <a:ext cx="2743200" cy="365125"/>
          </a:xfrm>
        </p:spPr>
        <p:txBody>
          <a:bodyPr/>
          <a:lstStyle/>
          <a:p>
            <a:fld id="{80F90626-A5E5-D845-A501-6397C9BDC7C1}" type="slidenum">
              <a:rPr lang="en-GB" noProof="0" smtClean="0"/>
              <a:pPr/>
              <a:t>3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6C3ED86-F443-F654-73B6-8D92CAD9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used to be simple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5444C67-96FF-0E2B-86B5-9DBB7517E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sz="2800" noProof="0" dirty="0">
                <a:latin typeface="PT Sans" panose="020B0503020203020204" pitchFamily="34" charset="77"/>
              </a:rPr>
              <a:t>Most web applications were (are) developed in </a:t>
            </a:r>
            <a:r>
              <a:rPr lang="en-GB" sz="2800" b="1" noProof="0" dirty="0">
                <a:latin typeface="PT Sans" panose="020B0503020203020204" pitchFamily="34" charset="77"/>
              </a:rPr>
              <a:t>PHP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Deployment </a:t>
            </a:r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 Upload of source code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Shared webserver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  <a:sym typeface="Wingdings" pitchFamily="2" charset="2"/>
              </a:rPr>
              <a:t>Shared database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…or deployed on VPS or bare-metal servers as </a:t>
            </a:r>
            <a:r>
              <a:rPr lang="en-GB" sz="2800" b="1" noProof="0" dirty="0">
                <a:latin typeface="PT Sans" panose="020B0503020203020204" pitchFamily="34" charset="77"/>
              </a:rPr>
              <a:t>standalone applications</a:t>
            </a:r>
            <a:endParaRPr lang="en-GB" sz="2800" noProof="0" dirty="0">
              <a:latin typeface="PT Sans" panose="020B0503020203020204" pitchFamily="34" charset="77"/>
            </a:endParaRP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Manual setup and management</a:t>
            </a:r>
          </a:p>
          <a:p>
            <a:pPr lvl="1"/>
            <a:r>
              <a:rPr lang="en-GB" sz="2400" noProof="0" dirty="0">
                <a:latin typeface="PT Sans" panose="020B0503020203020204" pitchFamily="34" charset="77"/>
              </a:rPr>
              <a:t>Manual updates</a:t>
            </a:r>
          </a:p>
          <a:p>
            <a:pPr lvl="1"/>
            <a:endParaRPr lang="en-GB" sz="24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2848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A7C73-0241-09B9-D22F-9F2F7B8D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9EBB87-1A53-8100-3E3D-B02A49F8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33A7DE-860A-F5ED-EB94-168F9CFA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031D18-5C48-B981-5829-508DA78F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694" y="966879"/>
            <a:ext cx="7468234" cy="5179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8941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84C36-1E68-B729-4A52-8B8BB347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0B200-D0D9-0E9F-D9D3-E656D887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2400B9-FD69-0D02-2257-9D7FE3FE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7516DE-E3F2-EF9E-A1D7-8D962265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686" y="1080000"/>
            <a:ext cx="9380627" cy="4963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7992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79ADA-9A5D-D5CF-0093-FACF1178B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79BAF-1CCA-05C1-6EDF-F1309DCA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DEMO: </a:t>
            </a:r>
            <a:r>
              <a:rPr lang="en-GB" noProof="0" dirty="0" err="1">
                <a:latin typeface="PT Sans" panose="020B0503020203020204" pitchFamily="34" charset="77"/>
              </a:rPr>
              <a:t>ArgoCD</a:t>
            </a:r>
            <a:endParaRPr lang="en-GB" noProof="0" dirty="0">
              <a:latin typeface="PT Sans" panose="020B0503020203020204" pitchFamily="34" charset="77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DBF39-27DB-6270-EA85-AA07E4B0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889DA-C147-B054-EFBC-34A6A813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1047" y="1080000"/>
            <a:ext cx="9369904" cy="4963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0781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draußen, Sonnenuntergang, Nachthimmel enthält.&#10;&#10;Automatisch generierte Beschreibung">
            <a:extLst>
              <a:ext uri="{FF2B5EF4-FFF2-40B4-BE49-F238E27FC236}">
                <a16:creationId xmlns:a16="http://schemas.microsoft.com/office/drawing/2014/main" id="{46FE9AB8-783D-1D0A-CEED-CEA9797743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0E7F05-00F6-7620-069A-7A2ACBE0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60F578C-2DA9-E92C-048E-2FB3B9F8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PT Sans" panose="020B0503020203020204" pitchFamily="34" charset="77"/>
              </a:rPr>
              <a:t>Demo: Repository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0946C0F-742B-C6C4-1882-30A0FBF359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9999" y="1808165"/>
            <a:ext cx="6937947" cy="1055806"/>
          </a:xfrm>
        </p:spPr>
        <p:txBody>
          <a:bodyPr/>
          <a:lstStyle/>
          <a:p>
            <a:r>
              <a:rPr lang="de-CH" b="1" dirty="0">
                <a:latin typeface="+mj-lt"/>
              </a:rPr>
              <a:t>https://</a:t>
            </a:r>
            <a:r>
              <a:rPr lang="de-CH" b="1" dirty="0" err="1">
                <a:latin typeface="+mj-lt"/>
              </a:rPr>
              <a:t>github.com</a:t>
            </a:r>
            <a:r>
              <a:rPr lang="de-CH" b="1" dirty="0">
                <a:latin typeface="+mj-lt"/>
              </a:rPr>
              <a:t>/</a:t>
            </a:r>
            <a:r>
              <a:rPr lang="de-CH" b="1" dirty="0" err="1">
                <a:latin typeface="+mj-lt"/>
              </a:rPr>
              <a:t>castorw</a:t>
            </a:r>
            <a:r>
              <a:rPr lang="de-CH" b="1" dirty="0">
                <a:latin typeface="+mj-lt"/>
              </a:rPr>
              <a:t>/techtalk-k8s-202503</a:t>
            </a:r>
          </a:p>
          <a:p>
            <a:r>
              <a:rPr lang="en-GB" b="1" i="0" strike="noStrike" dirty="0">
                <a:effectLst/>
                <a:latin typeface="+mj-lt"/>
              </a:rPr>
              <a:t>https://</a:t>
            </a:r>
            <a:r>
              <a:rPr lang="en-GB" b="1" i="0" strike="noStrike" dirty="0" err="1">
                <a:effectLst/>
                <a:latin typeface="+mj-lt"/>
              </a:rPr>
              <a:t>bit.ly</a:t>
            </a:r>
            <a:r>
              <a:rPr lang="en-GB" b="1" i="0" strike="noStrike" dirty="0">
                <a:effectLst/>
                <a:latin typeface="+mj-lt"/>
              </a:rPr>
              <a:t>/ttk8s202503</a:t>
            </a:r>
            <a:endParaRPr lang="de-CH" b="1" dirty="0">
              <a:latin typeface="+mj-lt"/>
            </a:endParaRP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964DC64-5382-3008-A0AA-3D2E3A3CBD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en-CH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6621B8-7B4E-8C84-64FD-E4B1B4F5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600" y="2924549"/>
            <a:ext cx="3573451" cy="35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A0E85-CEA1-CD6C-5D47-E235CEF8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21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C1E47-B98D-0540-B70D-EFC0D5F8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8C1EAC-1D56-0048-11A7-FAF8763BAE3D}"/>
              </a:ext>
            </a:extLst>
          </p:cNvPr>
          <p:cNvSpPr/>
          <p:nvPr/>
        </p:nvSpPr>
        <p:spPr>
          <a:xfrm>
            <a:off x="358800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782E5C-4110-9F57-0265-1320EE92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Need Environments!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F2F89A-1529-C374-ADC1-F24D9E4B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0BE1643-B1FF-EEF3-17A1-9849B2FE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219" y="1925125"/>
            <a:ext cx="889000" cy="1185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1866B4E-9CA1-4607-29B4-2F61866E3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018" y="1934998"/>
            <a:ext cx="1037167" cy="1185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8CDA52-0550-3A5C-6247-96CF72E12831}"/>
              </a:ext>
            </a:extLst>
          </p:cNvPr>
          <p:cNvSpPr txBox="1"/>
          <p:nvPr/>
        </p:nvSpPr>
        <p:spPr>
          <a:xfrm>
            <a:off x="358800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EEAB1-8A7E-9539-E2A2-632A2D7631B9}"/>
              </a:ext>
            </a:extLst>
          </p:cNvPr>
          <p:cNvSpPr txBox="1"/>
          <p:nvPr/>
        </p:nvSpPr>
        <p:spPr>
          <a:xfrm>
            <a:off x="603731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B1E32-A88C-1A6F-5CAC-A01C175BA4E4}"/>
              </a:ext>
            </a:extLst>
          </p:cNvPr>
          <p:cNvSpPr txBox="1"/>
          <p:nvPr/>
        </p:nvSpPr>
        <p:spPr>
          <a:xfrm>
            <a:off x="2361015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9E0D12-A0F1-A372-A28B-2602163B0D9A}"/>
              </a:ext>
            </a:extLst>
          </p:cNvPr>
          <p:cNvSpPr/>
          <p:nvPr/>
        </p:nvSpPr>
        <p:spPr>
          <a:xfrm>
            <a:off x="4179427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A494EF5-3959-156B-85AF-997D40CB8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7846" y="1925125"/>
            <a:ext cx="889000" cy="118533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92AD3F20-53F1-EF88-4C8B-26A897FB6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0645" y="1934998"/>
            <a:ext cx="1037167" cy="118533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34AD83C-1D80-1067-6554-7029EF19B141}"/>
              </a:ext>
            </a:extLst>
          </p:cNvPr>
          <p:cNvSpPr txBox="1"/>
          <p:nvPr/>
        </p:nvSpPr>
        <p:spPr>
          <a:xfrm>
            <a:off x="4179427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Staging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2A84E0-B1A0-8588-7D68-6B6283178DE1}"/>
              </a:ext>
            </a:extLst>
          </p:cNvPr>
          <p:cNvSpPr txBox="1"/>
          <p:nvPr/>
        </p:nvSpPr>
        <p:spPr>
          <a:xfrm>
            <a:off x="4424358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030585-3C57-8F6E-B599-D29A7EF4D74E}"/>
              </a:ext>
            </a:extLst>
          </p:cNvPr>
          <p:cNvSpPr txBox="1"/>
          <p:nvPr/>
        </p:nvSpPr>
        <p:spPr>
          <a:xfrm>
            <a:off x="6181642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6986488-4DD2-47FD-66F4-0090A9C03CD4}"/>
              </a:ext>
            </a:extLst>
          </p:cNvPr>
          <p:cNvSpPr/>
          <p:nvPr/>
        </p:nvSpPr>
        <p:spPr>
          <a:xfrm>
            <a:off x="7998493" y="1080000"/>
            <a:ext cx="3575696" cy="275607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313DF911-DD07-04F3-357C-E3798BE5F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6912" y="1925125"/>
            <a:ext cx="889000" cy="118533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A268698-D301-EC8C-4D1A-697EED1D1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711" y="1934998"/>
            <a:ext cx="1037167" cy="118533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602B099-BE26-BF2D-9791-0B55569F86D9}"/>
              </a:ext>
            </a:extLst>
          </p:cNvPr>
          <p:cNvSpPr txBox="1"/>
          <p:nvPr/>
        </p:nvSpPr>
        <p:spPr>
          <a:xfrm>
            <a:off x="7998493" y="1215225"/>
            <a:ext cx="357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Production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09C1A8-5204-8289-97BE-178716D73AE3}"/>
              </a:ext>
            </a:extLst>
          </p:cNvPr>
          <p:cNvSpPr txBox="1"/>
          <p:nvPr/>
        </p:nvSpPr>
        <p:spPr>
          <a:xfrm>
            <a:off x="8243424" y="320154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A92618-9D27-9F80-C811-27E0163F1A6A}"/>
              </a:ext>
            </a:extLst>
          </p:cNvPr>
          <p:cNvSpPr txBox="1"/>
          <p:nvPr/>
        </p:nvSpPr>
        <p:spPr>
          <a:xfrm>
            <a:off x="10000708" y="319539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Database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D51E9B8-929F-BF9F-A9DE-8414B4B9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4593" y="4359799"/>
            <a:ext cx="1485363" cy="118829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8CE62D5-48BD-4F7D-430B-CB7AB434A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7574" y="4321521"/>
            <a:ext cx="1485363" cy="118829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78D86A24-BD4D-E454-D739-9ED31ABF6B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5307" y="4362755"/>
            <a:ext cx="1481668" cy="118533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C6E402D-D042-3ADD-5B7C-E9F45028B4B7}"/>
              </a:ext>
            </a:extLst>
          </p:cNvPr>
          <p:cNvSpPr txBox="1"/>
          <p:nvPr/>
        </p:nvSpPr>
        <p:spPr>
          <a:xfrm>
            <a:off x="1501573" y="5620311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48F5BC"/>
                </a:solidFill>
              </a:rPr>
              <a:t>Developers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69F6DE-8FF8-E3DA-0407-4CB860D57999}"/>
              </a:ext>
            </a:extLst>
          </p:cNvPr>
          <p:cNvSpPr txBox="1"/>
          <p:nvPr/>
        </p:nvSpPr>
        <p:spPr>
          <a:xfrm>
            <a:off x="5284587" y="5620311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65287"/>
                </a:solidFill>
              </a:rPr>
              <a:t>Testers / QA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8AD47EF-68FB-091D-E334-06A1BEF85D72}"/>
              </a:ext>
            </a:extLst>
          </p:cNvPr>
          <p:cNvSpPr txBox="1"/>
          <p:nvPr/>
        </p:nvSpPr>
        <p:spPr>
          <a:xfrm>
            <a:off x="8904531" y="5620311"/>
            <a:ext cx="177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0F1C27"/>
                </a:solidFill>
              </a:rPr>
              <a:t>Target Audience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5667EC47-1221-AB13-A3F3-A61B289732BB}"/>
              </a:ext>
            </a:extLst>
          </p:cNvPr>
          <p:cNvSpPr/>
          <p:nvPr/>
        </p:nvSpPr>
        <p:spPr>
          <a:xfrm rot="5400000">
            <a:off x="1599781" y="3615452"/>
            <a:ext cx="1102950" cy="319433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7D28EDAD-809D-501A-4AE7-92EFFC4DB7D2}"/>
              </a:ext>
            </a:extLst>
          </p:cNvPr>
          <p:cNvSpPr/>
          <p:nvPr/>
        </p:nvSpPr>
        <p:spPr>
          <a:xfrm rot="5400000">
            <a:off x="5427624" y="3612497"/>
            <a:ext cx="1102950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834E3CCE-CC14-EE7D-ACFE-6F21EB4E58CE}"/>
              </a:ext>
            </a:extLst>
          </p:cNvPr>
          <p:cNvSpPr/>
          <p:nvPr/>
        </p:nvSpPr>
        <p:spPr>
          <a:xfrm rot="5400000">
            <a:off x="9243689" y="3591452"/>
            <a:ext cx="1102950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76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55" grpId="0" animBg="1"/>
      <p:bldP spid="58" grpId="0"/>
      <p:bldP spid="59" grpId="0"/>
      <p:bldP spid="60" grpId="0"/>
      <p:bldP spid="61" grpId="0" animBg="1"/>
      <p:bldP spid="64" grpId="0"/>
      <p:bldP spid="65" grpId="0"/>
      <p:bldP spid="66" grpId="0"/>
      <p:bldP spid="74" grpId="0"/>
      <p:bldP spid="75" grpId="0"/>
      <p:bldP spid="78" grpId="0"/>
      <p:bldP spid="79" grpId="0" animBg="1"/>
      <p:bldP spid="80" grpId="0" animBg="1"/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A434B-518D-35B6-D399-5A073DFA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2C4B7D-9F7B-2DB4-71CC-0CDF9615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BC28BC-CA99-4274-D9D0-06817CD7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Need Environments!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5C7437-5DD8-A0E8-33A6-D1659A74F2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sz="2800" noProof="0" dirty="0">
                <a:latin typeface="PT Sans" panose="020B0503020203020204" pitchFamily="34" charset="77"/>
              </a:rPr>
              <a:t>Isolation for </a:t>
            </a:r>
            <a:r>
              <a:rPr lang="en-GB" sz="2800" b="1" noProof="0" dirty="0">
                <a:latin typeface="PT Sans" panose="020B0503020203020204" pitchFamily="34" charset="77"/>
              </a:rPr>
              <a:t>development</a:t>
            </a:r>
            <a:r>
              <a:rPr lang="en-GB" sz="2800" noProof="0" dirty="0">
                <a:latin typeface="PT Sans" panose="020B0503020203020204" pitchFamily="34" charset="77"/>
              </a:rPr>
              <a:t>, </a:t>
            </a:r>
            <a:r>
              <a:rPr lang="en-GB" sz="2800" b="1" noProof="0" dirty="0">
                <a:latin typeface="PT Sans" panose="020B0503020203020204" pitchFamily="34" charset="77"/>
              </a:rPr>
              <a:t>staging</a:t>
            </a:r>
            <a:r>
              <a:rPr lang="en-GB" sz="2800" noProof="0" dirty="0">
                <a:latin typeface="PT Sans" panose="020B0503020203020204" pitchFamily="34" charset="77"/>
              </a:rPr>
              <a:t>, </a:t>
            </a:r>
            <a:r>
              <a:rPr lang="en-GB" sz="2800" b="1" noProof="0" dirty="0">
                <a:latin typeface="PT Sans" panose="020B0503020203020204" pitchFamily="34" charset="77"/>
              </a:rPr>
              <a:t>production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As many of them as necessary</a:t>
            </a:r>
          </a:p>
          <a:p>
            <a:r>
              <a:rPr lang="en-GB" sz="2800" noProof="0" dirty="0">
                <a:latin typeface="PT Sans" panose="020B0503020203020204" pitchFamily="34" charset="77"/>
              </a:rPr>
              <a:t>Prevents production bugs or outages by separation of unstable environments</a:t>
            </a:r>
          </a:p>
          <a:p>
            <a:pPr marL="0" indent="0">
              <a:buNone/>
            </a:pPr>
            <a:endParaRPr lang="en-GB" sz="2800" noProof="0" dirty="0">
              <a:latin typeface="PT Sans" panose="020B0503020203020204" pitchFamily="34" charset="77"/>
            </a:endParaRPr>
          </a:p>
          <a:p>
            <a:r>
              <a:rPr lang="en-GB" sz="3200" i="1" noProof="0" dirty="0">
                <a:latin typeface="PT Sans" panose="020B0503020203020204" pitchFamily="34" charset="77"/>
              </a:rPr>
              <a:t>Complexity of environment management rises!</a:t>
            </a:r>
          </a:p>
          <a:p>
            <a:endParaRPr lang="en-GB" sz="2400" noProof="0" dirty="0">
              <a:latin typeface="PT Sans" panose="020B0503020203020204" pitchFamily="34" charset="77"/>
            </a:endParaRPr>
          </a:p>
          <a:p>
            <a:pPr lvl="1"/>
            <a:endParaRPr lang="en-GB" sz="2400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190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5DA0D-CA22-2DC6-1A5F-2C86B3F0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4CBF53-EE54-F879-D797-376ECB998501}"/>
              </a:ext>
            </a:extLst>
          </p:cNvPr>
          <p:cNvSpPr/>
          <p:nvPr/>
        </p:nvSpPr>
        <p:spPr>
          <a:xfrm>
            <a:off x="358800" y="1080000"/>
            <a:ext cx="5179116" cy="492799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48D054-69E2-FBF1-E831-F57A72B3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doesn’t work ON MY PC!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DB84F5-9635-67D1-0258-FD2195F1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76C25D-6F38-20D8-1E90-E684F22C2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484" y="3978176"/>
            <a:ext cx="889000" cy="11853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12F51E6-3960-85A6-8915-93EF9D75D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018" y="1934998"/>
            <a:ext cx="1037167" cy="1185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72B319-A6A3-B2B9-64D1-0A7B98C042BF}"/>
              </a:ext>
            </a:extLst>
          </p:cNvPr>
          <p:cNvSpPr txBox="1"/>
          <p:nvPr/>
        </p:nvSpPr>
        <p:spPr>
          <a:xfrm>
            <a:off x="358800" y="1215225"/>
            <a:ext cx="517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Your PC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9C6B4-6E23-B81D-4CA0-70199373C9DD}"/>
              </a:ext>
            </a:extLst>
          </p:cNvPr>
          <p:cNvSpPr txBox="1"/>
          <p:nvPr/>
        </p:nvSpPr>
        <p:spPr>
          <a:xfrm>
            <a:off x="2243996" y="525459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5C16CD-BD21-B146-CEFF-AE93C5FA6561}"/>
              </a:ext>
            </a:extLst>
          </p:cNvPr>
          <p:cNvSpPr txBox="1"/>
          <p:nvPr/>
        </p:nvSpPr>
        <p:spPr>
          <a:xfrm>
            <a:off x="2243996" y="3196825"/>
            <a:ext cx="13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PostgreSQL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12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470B4D6-F989-9CB7-E14E-273EC4ADE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0984" y="1925125"/>
            <a:ext cx="1095607" cy="1252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9CA34C-DCE0-17C8-6231-869EFE674E5D}"/>
              </a:ext>
            </a:extLst>
          </p:cNvPr>
          <p:cNvSpPr txBox="1"/>
          <p:nvPr/>
        </p:nvSpPr>
        <p:spPr>
          <a:xfrm>
            <a:off x="4186011" y="3195393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Python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2.9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14DCF7-D2C9-1088-F0AE-E00747D72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113" y="3978176"/>
            <a:ext cx="1095606" cy="12521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13169-1605-CD1B-7456-18FC066ABD6D}"/>
              </a:ext>
            </a:extLst>
          </p:cNvPr>
          <p:cNvSpPr txBox="1"/>
          <p:nvPr/>
        </p:nvSpPr>
        <p:spPr>
          <a:xfrm>
            <a:off x="757345" y="5256738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NodeJS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14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EBEBE65-42AD-D064-88E8-2248110620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165" y="1991913"/>
            <a:ext cx="1333501" cy="11853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5D7153-FED8-88F1-DE2D-AB7C23EB927F}"/>
              </a:ext>
            </a:extLst>
          </p:cNvPr>
          <p:cNvSpPr txBox="1"/>
          <p:nvPr/>
        </p:nvSpPr>
        <p:spPr>
          <a:xfrm>
            <a:off x="603729" y="3203687"/>
            <a:ext cx="1308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Ubuntu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18.04 (</a:t>
            </a:r>
            <a:r>
              <a:rPr lang="en-GB" b="1" noProof="0" dirty="0">
                <a:solidFill>
                  <a:srgbClr val="FFFFFF"/>
                </a:solidFill>
              </a:rPr>
              <a:t>x86</a:t>
            </a:r>
            <a:r>
              <a:rPr lang="en-GB" noProof="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72443C-8BBE-BFF4-8C7B-7946D7B8E460}"/>
              </a:ext>
            </a:extLst>
          </p:cNvPr>
          <p:cNvSpPr/>
          <p:nvPr/>
        </p:nvSpPr>
        <p:spPr>
          <a:xfrm>
            <a:off x="6652884" y="1080000"/>
            <a:ext cx="5179116" cy="49279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5387749-FD8E-040F-AC78-CDD35D474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1568" y="3978176"/>
            <a:ext cx="889000" cy="118533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1803CA2-9B9A-91AC-4072-D06B2FF0B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4102" y="1934998"/>
            <a:ext cx="1037167" cy="11853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555EFB-F580-9BBF-7960-35A506F582DE}"/>
              </a:ext>
            </a:extLst>
          </p:cNvPr>
          <p:cNvSpPr txBox="1"/>
          <p:nvPr/>
        </p:nvSpPr>
        <p:spPr>
          <a:xfrm>
            <a:off x="6652884" y="1215225"/>
            <a:ext cx="5179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noProof="0" dirty="0">
                <a:solidFill>
                  <a:srgbClr val="FFFFFF"/>
                </a:solidFill>
              </a:rPr>
              <a:t>My PC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FD13AF-661F-26A9-0367-A4D1E0776C9C}"/>
              </a:ext>
            </a:extLst>
          </p:cNvPr>
          <p:cNvSpPr txBox="1"/>
          <p:nvPr/>
        </p:nvSpPr>
        <p:spPr>
          <a:xfrm>
            <a:off x="8538080" y="525459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A9C542-A63A-E850-A5A4-DD8ADA4A9609}"/>
              </a:ext>
            </a:extLst>
          </p:cNvPr>
          <p:cNvSpPr txBox="1"/>
          <p:nvPr/>
        </p:nvSpPr>
        <p:spPr>
          <a:xfrm>
            <a:off x="8538080" y="3196825"/>
            <a:ext cx="13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PostgreSQL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16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FC722BD-EAD8-65AC-7AA9-1282DE55E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5068" y="1925125"/>
            <a:ext cx="1095607" cy="12521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158310A-B14B-0FEE-EEF7-696313ABEDAD}"/>
              </a:ext>
            </a:extLst>
          </p:cNvPr>
          <p:cNvSpPr txBox="1"/>
          <p:nvPr/>
        </p:nvSpPr>
        <p:spPr>
          <a:xfrm>
            <a:off x="10480095" y="3195393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Python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3.12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88CBEAE-977D-9FCD-95D5-B8769B4F97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4197" y="3978176"/>
            <a:ext cx="1095606" cy="12521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EBA656-5084-3B33-AB3B-70BE14F520F2}"/>
              </a:ext>
            </a:extLst>
          </p:cNvPr>
          <p:cNvSpPr txBox="1"/>
          <p:nvPr/>
        </p:nvSpPr>
        <p:spPr>
          <a:xfrm>
            <a:off x="7051429" y="5256738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NodeJS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22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778716-8A7E-0981-5F0D-A22CDC78E3D2}"/>
              </a:ext>
            </a:extLst>
          </p:cNvPr>
          <p:cNvSpPr txBox="1"/>
          <p:nvPr/>
        </p:nvSpPr>
        <p:spPr>
          <a:xfrm>
            <a:off x="6830490" y="3203687"/>
            <a:ext cx="1443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rgbClr val="FFFFFF"/>
                </a:solidFill>
              </a:rPr>
              <a:t>Mac OS</a:t>
            </a:r>
          </a:p>
          <a:p>
            <a:pPr algn="ctr"/>
            <a:r>
              <a:rPr lang="en-GB" noProof="0" dirty="0">
                <a:solidFill>
                  <a:srgbClr val="FFFFFF"/>
                </a:solidFill>
              </a:rPr>
              <a:t>15.3 (</a:t>
            </a:r>
            <a:r>
              <a:rPr lang="en-GB" b="1" noProof="0" dirty="0">
                <a:solidFill>
                  <a:srgbClr val="FFFFFF"/>
                </a:solidFill>
              </a:rPr>
              <a:t>arm64</a:t>
            </a:r>
            <a:r>
              <a:rPr lang="en-GB" noProof="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6870B8A-18A2-DC97-8C9B-3CB8AF886B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62356" y="1848674"/>
            <a:ext cx="979284" cy="1305711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F75B68AC-00BE-7402-9172-4FE70DE10B40}"/>
              </a:ext>
            </a:extLst>
          </p:cNvPr>
          <p:cNvSpPr/>
          <p:nvPr/>
        </p:nvSpPr>
        <p:spPr>
          <a:xfrm>
            <a:off x="5608748" y="3584563"/>
            <a:ext cx="9646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343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7" grpId="0"/>
      <p:bldP spid="12" grpId="0"/>
      <p:bldP spid="18" grpId="0"/>
      <p:bldP spid="31" grpId="0"/>
      <p:bldP spid="32" grpId="0" animBg="1"/>
      <p:bldP spid="35" grpId="0"/>
      <p:bldP spid="36" grpId="0"/>
      <p:bldP spid="37" grpId="0"/>
      <p:bldP spid="39" grpId="0"/>
      <p:bldP spid="41" grpId="0"/>
      <p:bldP spid="43" grpId="0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0B62-1C8D-D96F-0873-ED0ABCC66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C8B901-1CEE-05F0-7AD0-73106776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E53D43F-3B86-BE25-2025-55F499D3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It doesn’t work ON MY PC!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E01186-8BAE-1ED7-0FB9-E853E60B15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Differences CPU architecture (amd64 vs. arm64)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operating system (kernel)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system library versions (</a:t>
            </a:r>
            <a:r>
              <a:rPr lang="en-GB" noProof="0" dirty="0" err="1">
                <a:latin typeface="PT Sans" panose="020B0503020203020204" pitchFamily="34" charset="77"/>
              </a:rPr>
              <a:t>glibc</a:t>
            </a:r>
            <a:r>
              <a:rPr lang="en-GB" noProof="0" dirty="0">
                <a:latin typeface="PT Sans" panose="020B0503020203020204" pitchFamily="34" charset="77"/>
              </a:rPr>
              <a:t>, …)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runtime versions (NodeJS, Python, Java, …)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Differences in foundation application versions (databases, caches, …)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Need for environment standardisation. Behold containers!</a:t>
            </a:r>
          </a:p>
          <a:p>
            <a:pPr marL="0" indent="0">
              <a:buNone/>
            </a:pPr>
            <a:endParaRPr lang="en-GB" noProof="0" dirty="0"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992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1F0F0-8482-FC0A-7CCE-A8FA5091E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2D7DE82B-9641-3D60-2884-4F7CBC81C660}"/>
              </a:ext>
            </a:extLst>
          </p:cNvPr>
          <p:cNvSpPr txBox="1"/>
          <p:nvPr/>
        </p:nvSpPr>
        <p:spPr>
          <a:xfrm>
            <a:off x="10313327" y="3223985"/>
            <a:ext cx="57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Pull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153DA8D-5E36-AEC4-FDE8-EE705B9AF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1533" y="1044394"/>
            <a:ext cx="1481668" cy="118533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A1260E5-A487-8798-7DB1-2404BED69AEF}"/>
              </a:ext>
            </a:extLst>
          </p:cNvPr>
          <p:cNvSpPr txBox="1"/>
          <p:nvPr/>
        </p:nvSpPr>
        <p:spPr>
          <a:xfrm>
            <a:off x="10447799" y="234873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solidFill>
                  <a:schemeClr val="accent3"/>
                </a:solidFill>
              </a:rPr>
              <a:t>Developers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4091BFE9-B326-AE5B-AAB4-5499E6172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834" y="4185811"/>
            <a:ext cx="1210542" cy="121054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2A482A5-607D-9EE1-FAC6-5511166CB38F}"/>
              </a:ext>
            </a:extLst>
          </p:cNvPr>
          <p:cNvSpPr txBox="1"/>
          <p:nvPr/>
        </p:nvSpPr>
        <p:spPr>
          <a:xfrm>
            <a:off x="10468953" y="539635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3"/>
                </a:solidFill>
              </a:rPr>
              <a:t>Servers</a:t>
            </a:r>
          </a:p>
          <a:p>
            <a:pPr algn="ctr"/>
            <a:r>
              <a:rPr lang="en-GB" noProof="0" dirty="0">
                <a:solidFill>
                  <a:schemeClr val="accent3"/>
                </a:solidFill>
              </a:rPr>
              <a:t>Platforms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2F05DFC1-8973-E5AC-711E-0B655B592391}"/>
              </a:ext>
            </a:extLst>
          </p:cNvPr>
          <p:cNvSpPr/>
          <p:nvPr/>
        </p:nvSpPr>
        <p:spPr>
          <a:xfrm rot="18929465">
            <a:off x="9889200" y="2969630"/>
            <a:ext cx="964623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F55471F-814D-9AEB-000B-9168765DC444}"/>
              </a:ext>
            </a:extLst>
          </p:cNvPr>
          <p:cNvSpPr/>
          <p:nvPr/>
        </p:nvSpPr>
        <p:spPr>
          <a:xfrm rot="2748379">
            <a:off x="9894395" y="3560390"/>
            <a:ext cx="964623" cy="3194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B744C1-5D5E-3804-7C49-64DCAED2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D4382-0F5C-2B04-32CE-C0DF08CF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899F8B-ED6C-9581-9F90-6AEEEE73A7E4}"/>
              </a:ext>
            </a:extLst>
          </p:cNvPr>
          <p:cNvSpPr/>
          <p:nvPr/>
        </p:nvSpPr>
        <p:spPr>
          <a:xfrm>
            <a:off x="358800" y="1086327"/>
            <a:ext cx="4045791" cy="44257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F370D3C-D88C-9768-AAD4-AC00ED200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597" y="4650866"/>
            <a:ext cx="438581" cy="5847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9888EB-3819-DC04-83F6-90223677EB30}"/>
              </a:ext>
            </a:extLst>
          </p:cNvPr>
          <p:cNvSpPr txBox="1"/>
          <p:nvPr/>
        </p:nvSpPr>
        <p:spPr>
          <a:xfrm>
            <a:off x="358800" y="1080000"/>
            <a:ext cx="4045791" cy="584775"/>
          </a:xfrm>
          <a:prstGeom prst="rect">
            <a:avLst/>
          </a:prstGeom>
          <a:solidFill>
            <a:srgbClr val="9331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>
                <a:solidFill>
                  <a:srgbClr val="FFFFFF"/>
                </a:solidFill>
              </a:rPr>
              <a:t>Container Image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54BA9B-FCEC-0C6A-6CFF-93F99A134EC0}"/>
              </a:ext>
            </a:extLst>
          </p:cNvPr>
          <p:cNvSpPr txBox="1"/>
          <p:nvPr/>
        </p:nvSpPr>
        <p:spPr>
          <a:xfrm>
            <a:off x="1270744" y="4712420"/>
            <a:ext cx="2934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Application Source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74EE6C7-6382-40CF-961E-8B0126CB5A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278" y="1850919"/>
            <a:ext cx="511678" cy="5847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5248D51-F8D3-B7B0-1C30-2704E5A86D28}"/>
              </a:ext>
            </a:extLst>
          </p:cNvPr>
          <p:cNvSpPr txBox="1"/>
          <p:nvPr/>
        </p:nvSpPr>
        <p:spPr>
          <a:xfrm>
            <a:off x="1270744" y="1912473"/>
            <a:ext cx="300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Python 3.12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D40153-3BDF-7813-D304-5F79727E0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2524675"/>
            <a:ext cx="511678" cy="584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EA59B-5F67-2830-AA44-F2B5B2B735AF}"/>
              </a:ext>
            </a:extLst>
          </p:cNvPr>
          <p:cNvSpPr txBox="1"/>
          <p:nvPr/>
        </p:nvSpPr>
        <p:spPr>
          <a:xfrm>
            <a:off x="1278650" y="2533399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 err="1">
                <a:solidFill>
                  <a:srgbClr val="FFFFFF"/>
                </a:solidFill>
              </a:rPr>
              <a:t>pycryptodome</a:t>
            </a:r>
            <a:r>
              <a:rPr lang="en-GB" sz="2400" noProof="0" dirty="0">
                <a:solidFill>
                  <a:srgbClr val="FFFFFF"/>
                </a:solidFill>
              </a:rPr>
              <a:t> 3.22.0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15D9064-76BD-2A7C-C463-A2993E1F8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3198431"/>
            <a:ext cx="511678" cy="584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ACD0E4-9F0B-E0E6-35BE-FC9D31A153AF}"/>
              </a:ext>
            </a:extLst>
          </p:cNvPr>
          <p:cNvSpPr txBox="1"/>
          <p:nvPr/>
        </p:nvSpPr>
        <p:spPr>
          <a:xfrm>
            <a:off x="1278650" y="3242762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pillow 11.1.0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DDE2531-20E9-7763-DE63-B47E8BA18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091" y="3872187"/>
            <a:ext cx="511678" cy="584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21E8A-B56A-5F1D-091C-F5E7DE96BC9A}"/>
              </a:ext>
            </a:extLst>
          </p:cNvPr>
          <p:cNvSpPr txBox="1"/>
          <p:nvPr/>
        </p:nvSpPr>
        <p:spPr>
          <a:xfrm>
            <a:off x="1278650" y="3933741"/>
            <a:ext cx="3009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noProof="0" dirty="0">
                <a:solidFill>
                  <a:srgbClr val="FFFFFF"/>
                </a:solidFill>
              </a:rPr>
              <a:t>Flask 3.1.0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FFF033F-36A4-0DA7-E77E-8188338C4AE3}"/>
              </a:ext>
            </a:extLst>
          </p:cNvPr>
          <p:cNvSpPr/>
          <p:nvPr/>
        </p:nvSpPr>
        <p:spPr>
          <a:xfrm>
            <a:off x="4530879" y="3268976"/>
            <a:ext cx="964623" cy="31943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FAE6DE2-D4FF-1654-80C3-24967405F9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4177" y="2841076"/>
            <a:ext cx="1484772" cy="1187818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A04BB03-326F-C42C-4E76-98E2584CAD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81071" y="2828490"/>
            <a:ext cx="1050354" cy="1200404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23BD5B1B-2188-15B4-18E4-928964665DC7}"/>
              </a:ext>
            </a:extLst>
          </p:cNvPr>
          <p:cNvSpPr/>
          <p:nvPr/>
        </p:nvSpPr>
        <p:spPr>
          <a:xfrm>
            <a:off x="6916994" y="3270674"/>
            <a:ext cx="964623" cy="3194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B26BC0-DC8E-5C08-FF4F-169A78D1F966}"/>
              </a:ext>
            </a:extLst>
          </p:cNvPr>
          <p:cNvSpPr txBox="1"/>
          <p:nvPr/>
        </p:nvSpPr>
        <p:spPr>
          <a:xfrm>
            <a:off x="5473516" y="4149179"/>
            <a:ext cx="1465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tx2"/>
                </a:solidFill>
              </a:rPr>
              <a:t>Image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8E884F-5FFC-C3DA-4F9D-B984730A5961}"/>
              </a:ext>
            </a:extLst>
          </p:cNvPr>
          <p:cNvSpPr txBox="1"/>
          <p:nvPr/>
        </p:nvSpPr>
        <p:spPr>
          <a:xfrm>
            <a:off x="4625853" y="2872630"/>
            <a:ext cx="69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tx2"/>
                </a:solidFill>
              </a:rPr>
              <a:t>Build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398557-E563-D5D5-293B-9D086E4C637F}"/>
              </a:ext>
            </a:extLst>
          </p:cNvPr>
          <p:cNvSpPr txBox="1"/>
          <p:nvPr/>
        </p:nvSpPr>
        <p:spPr>
          <a:xfrm>
            <a:off x="7015827" y="28843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noProof="0" dirty="0">
                <a:solidFill>
                  <a:schemeClr val="accent2"/>
                </a:solidFill>
              </a:rPr>
              <a:t>Push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E95664-D93C-4EAF-67A2-E96700A84D5F}"/>
              </a:ext>
            </a:extLst>
          </p:cNvPr>
          <p:cNvSpPr txBox="1"/>
          <p:nvPr/>
        </p:nvSpPr>
        <p:spPr>
          <a:xfrm>
            <a:off x="8229649" y="4159948"/>
            <a:ext cx="146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noProof="0" dirty="0">
                <a:solidFill>
                  <a:schemeClr val="accent2"/>
                </a:solidFill>
              </a:rPr>
              <a:t>Container</a:t>
            </a:r>
          </a:p>
          <a:p>
            <a:pPr algn="ctr"/>
            <a:r>
              <a:rPr lang="en-GB" sz="2400" b="1" noProof="0" dirty="0">
                <a:solidFill>
                  <a:schemeClr val="accent2"/>
                </a:solidFill>
              </a:rPr>
              <a:t>Registry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AAF099-C8C0-9B8B-5C1A-62F2E4D65CE1}"/>
              </a:ext>
            </a:extLst>
          </p:cNvPr>
          <p:cNvGrpSpPr/>
          <p:nvPr/>
        </p:nvGrpSpPr>
        <p:grpSpPr>
          <a:xfrm>
            <a:off x="4404590" y="1080000"/>
            <a:ext cx="7153227" cy="4438372"/>
            <a:chOff x="4404590" y="1080000"/>
            <a:chExt cx="7153227" cy="443837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6DCA4-AFD5-7862-CD1C-399DA9FE5C81}"/>
                </a:ext>
              </a:extLst>
            </p:cNvPr>
            <p:cNvSpPr/>
            <p:nvPr/>
          </p:nvSpPr>
          <p:spPr>
            <a:xfrm>
              <a:off x="4404590" y="1080000"/>
              <a:ext cx="7153227" cy="44383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084A14-0F8A-E0AD-E308-F2B280F858D5}"/>
                </a:ext>
              </a:extLst>
            </p:cNvPr>
            <p:cNvSpPr txBox="1"/>
            <p:nvPr/>
          </p:nvSpPr>
          <p:spPr>
            <a:xfrm>
              <a:off x="4480877" y="1790069"/>
              <a:ext cx="6959964" cy="28623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FROM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python:3.12.9-alpine3.21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RUN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mkdir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/opt/my-app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WORKDIR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/opt/my-app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COPY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./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app.py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./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requirements.txt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.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RUN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add --no-cache build-base exiv2-dev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pip3 install -r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requirements.txt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--no-cache del build-base exiv2-dev &amp;&amp; \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 </a:t>
              </a:r>
              <a:r>
                <a:rPr lang="en-GB" b="0" noProof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apk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--no-cache add exiv2</a:t>
              </a:r>
            </a:p>
            <a:p>
              <a:pPr>
                <a:buNone/>
              </a:pPr>
              <a:r>
                <a:rPr lang="en-GB" b="0" noProof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CMD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 [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"python3"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b="0" noProof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app.py</a:t>
              </a:r>
              <a:r>
                <a:rPr lang="en-GB" b="0" noProof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b="0" noProof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F5708B-F195-D560-BA2E-BFF75DF4EF59}"/>
                </a:ext>
              </a:extLst>
            </p:cNvPr>
            <p:cNvSpPr txBox="1"/>
            <p:nvPr/>
          </p:nvSpPr>
          <p:spPr>
            <a:xfrm>
              <a:off x="4404590" y="1080000"/>
              <a:ext cx="71532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noProof="0" dirty="0" err="1">
                  <a:solidFill>
                    <a:srgbClr val="FFFFFF"/>
                  </a:solidFill>
                </a:rPr>
                <a:t>Dockerfile</a:t>
              </a:r>
              <a:endParaRPr lang="en-GB" sz="3200" b="1" noProof="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7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3" grpId="0"/>
      <p:bldP spid="55" grpId="0"/>
      <p:bldP spid="56" grpId="0" animBg="1"/>
      <p:bldP spid="57" grpId="0" animBg="1"/>
      <p:bldP spid="32" grpId="0" animBg="1"/>
      <p:bldP spid="35" grpId="0" animBg="1"/>
      <p:bldP spid="36" grpId="0"/>
      <p:bldP spid="39" grpId="0"/>
      <p:bldP spid="7" grpId="0"/>
      <p:bldP spid="14" grpId="0"/>
      <p:bldP spid="19" grpId="0"/>
      <p:bldP spid="26" grpId="0" animBg="1"/>
      <p:bldP spid="44" grpId="0" animBg="1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69FC-6791-0240-4FF9-A52FC2BC0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71D4CB6-58BA-06AF-C8AD-DA240520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0626-A5E5-D845-A501-6397C9BDC7C1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E92AF8C-64EB-31F8-C902-2FC34773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>
                <a:latin typeface="PT Sans" panose="020B0503020203020204" pitchFamily="34" charset="77"/>
              </a:rPr>
              <a:t>Containers.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6FCDC1-D409-7C3C-FD7B-5EDB9E55CD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000" y="1808164"/>
            <a:ext cx="7977550" cy="4224336"/>
          </a:xfrm>
        </p:spPr>
        <p:txBody>
          <a:bodyPr>
            <a:normAutofit lnSpcReduction="10000"/>
          </a:bodyPr>
          <a:lstStyle/>
          <a:p>
            <a:r>
              <a:rPr lang="en-GB" b="1" noProof="0" dirty="0">
                <a:latin typeface="PT Sans" panose="020B0503020203020204" pitchFamily="34" charset="77"/>
              </a:rPr>
              <a:t>Isolate user-space resources </a:t>
            </a:r>
            <a:r>
              <a:rPr lang="en-GB" noProof="0" dirty="0">
                <a:latin typeface="PT Sans" panose="020B0503020203020204" pitchFamily="34" charset="77"/>
              </a:rPr>
              <a:t>from kernel</a:t>
            </a:r>
          </a:p>
          <a:p>
            <a:r>
              <a:rPr lang="en-GB" b="1" noProof="0" dirty="0">
                <a:latin typeface="PT Sans" panose="020B0503020203020204" pitchFamily="34" charset="77"/>
              </a:rPr>
              <a:t>Isolate networking, file-system and process space</a:t>
            </a:r>
            <a:r>
              <a:rPr lang="en-GB" noProof="0" dirty="0">
                <a:latin typeface="PT Sans" panose="020B0503020203020204" pitchFamily="34" charset="77"/>
              </a:rPr>
              <a:t> between different applications running in the same system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Provide a convenient way to create pre-configured environments</a:t>
            </a:r>
          </a:p>
          <a:p>
            <a:r>
              <a:rPr lang="en-GB" noProof="0" dirty="0">
                <a:latin typeface="PT Sans" panose="020B0503020203020204" pitchFamily="34" charset="77"/>
              </a:rPr>
              <a:t>Allow </a:t>
            </a:r>
            <a:r>
              <a:rPr lang="en-GB" b="1" noProof="0" dirty="0">
                <a:latin typeface="PT Sans" panose="020B0503020203020204" pitchFamily="34" charset="77"/>
              </a:rPr>
              <a:t>simple distribution of stable application </a:t>
            </a:r>
            <a:r>
              <a:rPr lang="en-GB" noProof="0" dirty="0">
                <a:latin typeface="PT Sans" panose="020B0503020203020204" pitchFamily="34" charset="77"/>
              </a:rPr>
              <a:t>environments</a:t>
            </a:r>
          </a:p>
          <a:p>
            <a:endParaRPr lang="en-GB" noProof="0" dirty="0">
              <a:latin typeface="PT Sans" panose="020B0503020203020204" pitchFamily="34" charset="77"/>
            </a:endParaRPr>
          </a:p>
          <a:p>
            <a:r>
              <a:rPr lang="en-GB" sz="3600" i="1" noProof="0" dirty="0">
                <a:latin typeface="PT Sans" panose="020B0503020203020204" pitchFamily="34" charset="77"/>
              </a:rPr>
              <a:t>Now we have container images. Let’s do something with them.</a:t>
            </a:r>
          </a:p>
        </p:txBody>
      </p:sp>
    </p:spTree>
    <p:extLst>
      <p:ext uri="{BB962C8B-B14F-4D97-AF65-F5344CB8AC3E}">
        <p14:creationId xmlns:p14="http://schemas.microsoft.com/office/powerpoint/2010/main" val="661494704"/>
      </p:ext>
    </p:extLst>
  </p:cSld>
  <p:clrMapOvr>
    <a:masterClrMapping/>
  </p:clrMapOvr>
</p:sld>
</file>

<file path=ppt/theme/theme1.xml><?xml version="1.0" encoding="utf-8"?>
<a:theme xmlns:a="http://schemas.openxmlformats.org/drawingml/2006/main" name="Riwers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E71A1FF4-774A-0A47-98AE-0BE14D323355}"/>
    </a:ext>
  </a:extLst>
</a:theme>
</file>

<file path=ppt/theme/theme2.xml><?xml version="1.0" encoding="utf-8"?>
<a:theme xmlns:a="http://schemas.openxmlformats.org/drawingml/2006/main" name="1_Riwers blue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02B924BB-EAB6-D24A-9F5E-5E25BAFC5278}"/>
    </a:ext>
  </a:extLst>
</a:theme>
</file>

<file path=ppt/theme/theme3.xml><?xml version="1.0" encoding="utf-8"?>
<a:theme xmlns:a="http://schemas.openxmlformats.org/drawingml/2006/main" name="2_Riwers blue">
  <a:themeElements>
    <a:clrScheme name="Riwers Colors">
      <a:dk1>
        <a:srgbClr val="101C27"/>
      </a:dk1>
      <a:lt1>
        <a:srgbClr val="FFFFFF"/>
      </a:lt1>
      <a:dk2>
        <a:srgbClr val="101C27"/>
      </a:dk2>
      <a:lt2>
        <a:srgbClr val="DFE2E6"/>
      </a:lt2>
      <a:accent1>
        <a:srgbClr val="4472C4"/>
      </a:accent1>
      <a:accent2>
        <a:srgbClr val="47F5BC"/>
      </a:accent2>
      <a:accent3>
        <a:srgbClr val="F55387"/>
      </a:accent3>
      <a:accent4>
        <a:srgbClr val="DDF56B"/>
      </a:accent4>
      <a:accent5>
        <a:srgbClr val="A84163"/>
      </a:accent5>
      <a:accent6>
        <a:srgbClr val="636E79"/>
      </a:accent6>
      <a:hlink>
        <a:srgbClr val="4F5861"/>
      </a:hlink>
      <a:folHlink>
        <a:srgbClr val="101C27"/>
      </a:folHlink>
    </a:clrScheme>
    <a:fontScheme name="Riwers Fonts">
      <a:majorFont>
        <a:latin typeface="PT Sans Pro Bold"/>
        <a:ea typeface=""/>
        <a:cs typeface=""/>
      </a:majorFont>
      <a:minorFont>
        <a:latin typeface="PT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wers_2k23_tpl_v0.5" id="{73507006-88F3-9949-9B3F-125A2EE7D1AC}" vid="{21B9F1AF-EECD-E94C-80CE-4A744A50321D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Riwers</Template>
  <TotalTime>2197</TotalTime>
  <Words>1490</Words>
  <Application>Microsoft Macintosh PowerPoint</Application>
  <PresentationFormat>Widescreen</PresentationFormat>
  <Paragraphs>387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-apple-system</vt:lpstr>
      <vt:lpstr>Arial</vt:lpstr>
      <vt:lpstr>Calibri</vt:lpstr>
      <vt:lpstr>Menlo</vt:lpstr>
      <vt:lpstr>PT Sans</vt:lpstr>
      <vt:lpstr>PT Sans Pro Bold</vt:lpstr>
      <vt:lpstr>PT Sans Pro Light</vt:lpstr>
      <vt:lpstr>Symbol</vt:lpstr>
      <vt:lpstr>Systemschrift Normal</vt:lpstr>
      <vt:lpstr>Riwers</vt:lpstr>
      <vt:lpstr>1_Riwers blue</vt:lpstr>
      <vt:lpstr>2_Riwers blue</vt:lpstr>
      <vt:lpstr>Deploy your app on Kubernetes  in 1 hour!</vt:lpstr>
      <vt:lpstr>It used to be simple</vt:lpstr>
      <vt:lpstr>It used to be simple</vt:lpstr>
      <vt:lpstr>Need Environments!</vt:lpstr>
      <vt:lpstr>Need Environments!</vt:lpstr>
      <vt:lpstr>It doesn’t work ON MY PC!</vt:lpstr>
      <vt:lpstr>It doesn’t work ON MY PC!</vt:lpstr>
      <vt:lpstr>Containers.</vt:lpstr>
      <vt:lpstr>Containers.</vt:lpstr>
      <vt:lpstr>Containers.</vt:lpstr>
      <vt:lpstr>Containers.</vt:lpstr>
      <vt:lpstr>Docker Compose</vt:lpstr>
      <vt:lpstr>Docker Compose</vt:lpstr>
      <vt:lpstr>CI/CD Pipelines</vt:lpstr>
      <vt:lpstr>CI/CD Pipelines</vt:lpstr>
      <vt:lpstr>What is Kubernetes?</vt:lpstr>
      <vt:lpstr>What is Kubernetes?</vt:lpstr>
      <vt:lpstr>What is Kubernetes?</vt:lpstr>
      <vt:lpstr>What is Kubernetes?</vt:lpstr>
      <vt:lpstr>Kubernetes Resources</vt:lpstr>
      <vt:lpstr>Kubernetes Resources</vt:lpstr>
      <vt:lpstr>Kubernetes Resources</vt:lpstr>
      <vt:lpstr>DEMO: The Stack</vt:lpstr>
      <vt:lpstr>DEMO: The Stack</vt:lpstr>
      <vt:lpstr>DEMO: Terraform</vt:lpstr>
      <vt:lpstr>DEMO: Terraform</vt:lpstr>
      <vt:lpstr>DEMO: Helm</vt:lpstr>
      <vt:lpstr>DEMO: ArgoCD</vt:lpstr>
      <vt:lpstr>DEMO: Terraform Apply</vt:lpstr>
      <vt:lpstr>DEMO: ArgoCD</vt:lpstr>
      <vt:lpstr>DEMO: ArgoCD</vt:lpstr>
      <vt:lpstr>DEMO: ArgoCD</vt:lpstr>
      <vt:lpstr>Demo: Repository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Markus Guggisberg</dc:creator>
  <cp:keywords/>
  <dc:description/>
  <cp:lastModifiedBy>Ľubomír Kaplán</cp:lastModifiedBy>
  <cp:revision>126</cp:revision>
  <cp:lastPrinted>2022-08-03T09:52:29Z</cp:lastPrinted>
  <dcterms:created xsi:type="dcterms:W3CDTF">2024-09-05T11:59:45Z</dcterms:created>
  <dcterms:modified xsi:type="dcterms:W3CDTF">2025-03-26T20:45:52Z</dcterms:modified>
  <cp:category/>
</cp:coreProperties>
</file>